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6"/>
  </p:notesMasterIdLst>
  <p:handoutMasterIdLst>
    <p:handoutMasterId r:id="rId47"/>
  </p:handoutMasterIdLst>
  <p:sldIdLst>
    <p:sldId id="288" r:id="rId2"/>
    <p:sldId id="291" r:id="rId3"/>
    <p:sldId id="289" r:id="rId4"/>
    <p:sldId id="327" r:id="rId5"/>
    <p:sldId id="301" r:id="rId6"/>
    <p:sldId id="360" r:id="rId7"/>
    <p:sldId id="361" r:id="rId8"/>
    <p:sldId id="359" r:id="rId9"/>
    <p:sldId id="302" r:id="rId10"/>
    <p:sldId id="305" r:id="rId11"/>
    <p:sldId id="304" r:id="rId12"/>
    <p:sldId id="307" r:id="rId13"/>
    <p:sldId id="303" r:id="rId14"/>
    <p:sldId id="374" r:id="rId15"/>
    <p:sldId id="375" r:id="rId16"/>
    <p:sldId id="397" r:id="rId17"/>
    <p:sldId id="377" r:id="rId18"/>
    <p:sldId id="358" r:id="rId19"/>
    <p:sldId id="342" r:id="rId20"/>
    <p:sldId id="400" r:id="rId21"/>
    <p:sldId id="344" r:id="rId22"/>
    <p:sldId id="378" r:id="rId23"/>
    <p:sldId id="380" r:id="rId24"/>
    <p:sldId id="312" r:id="rId25"/>
    <p:sldId id="315" r:id="rId26"/>
    <p:sldId id="325" r:id="rId27"/>
    <p:sldId id="349" r:id="rId28"/>
    <p:sldId id="384" r:id="rId29"/>
    <p:sldId id="390" r:id="rId30"/>
    <p:sldId id="391" r:id="rId31"/>
    <p:sldId id="392" r:id="rId32"/>
    <p:sldId id="396" r:id="rId33"/>
    <p:sldId id="393" r:id="rId34"/>
    <p:sldId id="383" r:id="rId35"/>
    <p:sldId id="399" r:id="rId36"/>
    <p:sldId id="398" r:id="rId37"/>
    <p:sldId id="356" r:id="rId38"/>
    <p:sldId id="395" r:id="rId39"/>
    <p:sldId id="318" r:id="rId40"/>
    <p:sldId id="299" r:id="rId41"/>
    <p:sldId id="368" r:id="rId42"/>
    <p:sldId id="394" r:id="rId43"/>
    <p:sldId id="298" r:id="rId44"/>
    <p:sldId id="387" r:id="rId45"/>
  </p:sldIdLst>
  <p:sldSz cx="9144000" cy="6858000" type="screen4x3"/>
  <p:notesSz cx="7010400" cy="9296400"/>
  <p:defaultTextStyle>
    <a:defPPr>
      <a:defRPr lang="en-US"/>
    </a:defPPr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ir Moshe" initials="YM" lastIdx="2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33CC"/>
    <a:srgbClr val="33CCCC"/>
    <a:srgbClr val="0000FF"/>
    <a:srgbClr val="002060"/>
    <a:srgbClr val="00FFFF"/>
    <a:srgbClr val="22F25D"/>
    <a:srgbClr val="0CD646"/>
    <a:srgbClr val="CC99FF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סגנון ביניים 1 - הדגשה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46F890A9-2807-4EBB-B81D-B2AA78EC7F39}" styleName="סגנון כהה 2 - הדגשה 5/הדגשה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סגנון כה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סגנון ביניים 4 - הדגשה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A111915-BE36-4E01-A7E5-04B1672EAD32}" styleName="סגנון בהיר 2 - הדגשה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סגנון בהיר 3 - הדגשה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סגנון ביניים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סגנון ביניים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סגנון כה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סגנון כהה 2 - הדגשה 3/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6" autoAdjust="0"/>
    <p:restoredTop sz="96811" autoAdjust="0"/>
  </p:normalViewPr>
  <p:slideViewPr>
    <p:cSldViewPr>
      <p:cViewPr>
        <p:scale>
          <a:sx n="75" d="100"/>
          <a:sy n="75" d="100"/>
        </p:scale>
        <p:origin x="-1216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495;&#1493;&#1489;&#1512;&#1514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גיליון1!$K$5</c:f>
              <c:strCache>
                <c:ptCount val="1"/>
                <c:pt idx="0">
                  <c:v>Sick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גיליון1!$J$6:$J$11</c:f>
              <c:strCache>
                <c:ptCount val="6"/>
                <c:pt idx="0">
                  <c:v>2.5</c:v>
                </c:pt>
                <c:pt idx="1">
                  <c:v>6.5-7</c:v>
                </c:pt>
                <c:pt idx="2">
                  <c:v>8.5-10</c:v>
                </c:pt>
                <c:pt idx="3">
                  <c:v>12</c:v>
                </c:pt>
                <c:pt idx="4">
                  <c:v>13-13.5</c:v>
                </c:pt>
                <c:pt idx="5">
                  <c:v>15-16</c:v>
                </c:pt>
              </c:strCache>
            </c:strRef>
          </c:cat>
          <c:val>
            <c:numRef>
              <c:f>גיליון1!$K$6:$K$11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4F-42A2-83E6-829AF77CE8BC}"/>
            </c:ext>
          </c:extLst>
        </c:ser>
        <c:ser>
          <c:idx val="1"/>
          <c:order val="1"/>
          <c:tx>
            <c:strRef>
              <c:f>גיליון1!$L$5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rgbClr val="2211FB"/>
            </a:solidFill>
          </c:spPr>
          <c:invertIfNegative val="0"/>
          <c:cat>
            <c:strRef>
              <c:f>גיליון1!$J$6:$J$11</c:f>
              <c:strCache>
                <c:ptCount val="6"/>
                <c:pt idx="0">
                  <c:v>2.5</c:v>
                </c:pt>
                <c:pt idx="1">
                  <c:v>6.5-7</c:v>
                </c:pt>
                <c:pt idx="2">
                  <c:v>8.5-10</c:v>
                </c:pt>
                <c:pt idx="3">
                  <c:v>12</c:v>
                </c:pt>
                <c:pt idx="4">
                  <c:v>13-13.5</c:v>
                </c:pt>
                <c:pt idx="5">
                  <c:v>15-16</c:v>
                </c:pt>
              </c:strCache>
            </c:strRef>
          </c:cat>
          <c:val>
            <c:numRef>
              <c:f>גיליון1!$L$6:$L$11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B4F-42A2-83E6-829AF77CE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953216"/>
        <c:axId val="152954752"/>
      </c:barChart>
      <c:catAx>
        <c:axId val="152953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2954752"/>
        <c:crosses val="autoZero"/>
        <c:auto val="1"/>
        <c:lblAlgn val="ctr"/>
        <c:lblOffset val="100"/>
        <c:noMultiLvlLbl val="0"/>
      </c:catAx>
      <c:valAx>
        <c:axId val="152954752"/>
        <c:scaling>
          <c:orientation val="minMax"/>
          <c:max val="3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2953216"/>
        <c:crosses val="autoZero"/>
        <c:crossBetween val="between"/>
        <c:majorUnit val="1"/>
      </c:valAx>
    </c:plotArea>
    <c:legend>
      <c:legendPos val="l"/>
      <c:layout>
        <c:manualLayout>
          <c:xMode val="edge"/>
          <c:yMode val="edge"/>
          <c:x val="0"/>
          <c:y val="0.77061099920649456"/>
          <c:w val="0.13445734908136484"/>
          <c:h val="0.16743438320209975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100">
          <a:cs typeface="+mj-cs"/>
        </a:defRPr>
      </a:pPr>
      <a:endParaRPr lang="he-IL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04:18.308" idx="1">
    <p:pos x="10" y="10"/>
    <p:text>Background slides may appear before the project goal slide if it's not poossible to understand the project goal without the background.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04:18.308" idx="17">
    <p:pos x="10" y="10"/>
    <p:text>Background slides may appear before the project goal slide if it's not poossible to understand the project goal without the background.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15:47.508" idx="7">
    <p:pos x="2550" y="313"/>
    <p:text>If this is a midterm presentation, this slide should be called "Intermediate Results"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15:47.508" idx="6">
    <p:pos x="2550" y="313"/>
    <p:text>If this is a midterm presentation, this slide should be called "Intermediate Results"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19:26.336" idx="4">
    <p:pos x="10" y="10"/>
    <p:text>If this is a midterm presentation, you should list things you intend to do until the end of your project. If this is a final presentation, you should list points of possible improvements for a future project or activity.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05F94-80AB-4ACF-9579-D88700FC899F}" type="doc">
      <dgm:prSet loTypeId="urn:microsoft.com/office/officeart/2005/8/layout/process1" loCatId="process" qsTypeId="urn:microsoft.com/office/officeart/2005/8/quickstyle/3d2" qsCatId="3D" csTypeId="urn:microsoft.com/office/officeart/2005/8/colors/accent0_3" csCatId="mainScheme" phldr="1"/>
      <dgm:spPr/>
    </dgm:pt>
    <dgm:pt modelId="{F8491FBB-AF9E-4F8D-9122-0E16BCFBE480}">
      <dgm:prSet phldrT="[טקסט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en-US" dirty="0" smtClean="0">
              <a:solidFill>
                <a:schemeClr val="tx2">
                  <a:lumMod val="50000"/>
                </a:schemeClr>
              </a:solidFill>
            </a:rPr>
            <a:t>Choose stimulations</a:t>
          </a:r>
          <a:endParaRPr lang="he-IL" dirty="0">
            <a:solidFill>
              <a:schemeClr val="tx2">
                <a:lumMod val="50000"/>
              </a:schemeClr>
            </a:solidFill>
          </a:endParaRPr>
        </a:p>
      </dgm:t>
    </dgm:pt>
    <dgm:pt modelId="{A24F72AA-0FF1-4D65-A3DA-78AF8460E391}" type="parTrans" cxnId="{09D00D60-61E3-4DAF-8303-AAA353FD2503}">
      <dgm:prSet/>
      <dgm:spPr/>
      <dgm:t>
        <a:bodyPr/>
        <a:lstStyle/>
        <a:p>
          <a:pPr rtl="1"/>
          <a:endParaRPr lang="he-IL"/>
        </a:p>
      </dgm:t>
    </dgm:pt>
    <dgm:pt modelId="{1DBB57C4-2A33-4364-9858-3AF42F23B4AB}" type="sibTrans" cxnId="{09D00D60-61E3-4DAF-8303-AAA353FD2503}">
      <dgm:prSet/>
      <dgm:spPr/>
      <dgm:t>
        <a:bodyPr/>
        <a:lstStyle/>
        <a:p>
          <a:pPr rtl="1"/>
          <a:endParaRPr lang="he-IL"/>
        </a:p>
      </dgm:t>
    </dgm:pt>
    <dgm:pt modelId="{7D38AB14-6B8B-42E9-B062-D63602AC4F03}">
      <dgm:prSet phldrT="[טקסט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en-US" dirty="0" smtClean="0">
              <a:solidFill>
                <a:schemeClr val="tx2">
                  <a:lumMod val="50000"/>
                </a:schemeClr>
              </a:solidFill>
            </a:rPr>
            <a:t>Choose initial electrodes</a:t>
          </a:r>
          <a:endParaRPr lang="he-IL" dirty="0">
            <a:solidFill>
              <a:schemeClr val="tx2">
                <a:lumMod val="50000"/>
              </a:schemeClr>
            </a:solidFill>
          </a:endParaRPr>
        </a:p>
      </dgm:t>
    </dgm:pt>
    <dgm:pt modelId="{E7EE02E8-3DE4-4603-830E-E63EECCEAEBF}" type="parTrans" cxnId="{68E42E49-B834-4721-90AF-E4F7351994DE}">
      <dgm:prSet/>
      <dgm:spPr/>
      <dgm:t>
        <a:bodyPr/>
        <a:lstStyle/>
        <a:p>
          <a:pPr rtl="1"/>
          <a:endParaRPr lang="he-IL"/>
        </a:p>
      </dgm:t>
    </dgm:pt>
    <dgm:pt modelId="{E12EFFDC-550E-4DD3-8F08-ACC5172B9C2F}" type="sibTrans" cxnId="{68E42E49-B834-4721-90AF-E4F7351994DE}">
      <dgm:prSet/>
      <dgm:spPr/>
      <dgm:t>
        <a:bodyPr/>
        <a:lstStyle/>
        <a:p>
          <a:pPr rtl="1"/>
          <a:endParaRPr lang="he-IL"/>
        </a:p>
      </dgm:t>
    </dgm:pt>
    <dgm:pt modelId="{3B1913B1-8E63-4FB2-B856-94FF9F7DC00D}">
      <dgm:prSet phldrT="[טקסט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en-US" dirty="0" smtClean="0">
              <a:solidFill>
                <a:schemeClr val="tx2">
                  <a:lumMod val="50000"/>
                </a:schemeClr>
              </a:solidFill>
            </a:rPr>
            <a:t>Pick a set of subjects</a:t>
          </a:r>
          <a:endParaRPr lang="he-IL" dirty="0">
            <a:solidFill>
              <a:schemeClr val="tx2">
                <a:lumMod val="50000"/>
              </a:schemeClr>
            </a:solidFill>
          </a:endParaRPr>
        </a:p>
      </dgm:t>
    </dgm:pt>
    <dgm:pt modelId="{592FAEDB-3106-4DDD-89FE-4E455A483DC7}" type="parTrans" cxnId="{48AB1508-EA54-4014-8B9D-8BC4D51B4F2C}">
      <dgm:prSet/>
      <dgm:spPr/>
      <dgm:t>
        <a:bodyPr/>
        <a:lstStyle/>
        <a:p>
          <a:pPr rtl="1"/>
          <a:endParaRPr lang="he-IL"/>
        </a:p>
      </dgm:t>
    </dgm:pt>
    <dgm:pt modelId="{EBEFE590-98CC-49E4-A565-845733BAEB05}" type="sibTrans" cxnId="{48AB1508-EA54-4014-8B9D-8BC4D51B4F2C}">
      <dgm:prSet/>
      <dgm:spPr/>
      <dgm:t>
        <a:bodyPr/>
        <a:lstStyle/>
        <a:p>
          <a:pPr rtl="1"/>
          <a:endParaRPr lang="he-IL"/>
        </a:p>
      </dgm:t>
    </dgm:pt>
    <dgm:pt modelId="{6EA0595C-F546-4DC1-8A88-19834F0226DD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en-US" dirty="0" smtClean="0">
              <a:solidFill>
                <a:schemeClr val="tx2">
                  <a:lumMod val="50000"/>
                </a:schemeClr>
              </a:solidFill>
            </a:rPr>
            <a:t>Sub-sample</a:t>
          </a:r>
          <a:endParaRPr lang="he-IL" dirty="0">
            <a:solidFill>
              <a:schemeClr val="tx2">
                <a:lumMod val="50000"/>
              </a:schemeClr>
            </a:solidFill>
          </a:endParaRPr>
        </a:p>
      </dgm:t>
    </dgm:pt>
    <dgm:pt modelId="{550B8DB3-21A5-4AB0-BBA7-8606F91EA85D}" type="parTrans" cxnId="{5BCE0C8A-A18E-45D1-B4B2-554E008CA01F}">
      <dgm:prSet/>
      <dgm:spPr/>
      <dgm:t>
        <a:bodyPr/>
        <a:lstStyle/>
        <a:p>
          <a:pPr rtl="1"/>
          <a:endParaRPr lang="he-IL"/>
        </a:p>
      </dgm:t>
    </dgm:pt>
    <dgm:pt modelId="{945A20B3-072E-46F4-ABCA-551C16F1A389}" type="sibTrans" cxnId="{5BCE0C8A-A18E-45D1-B4B2-554E008CA01F}">
      <dgm:prSet/>
      <dgm:spPr/>
      <dgm:t>
        <a:bodyPr/>
        <a:lstStyle/>
        <a:p>
          <a:pPr rtl="1"/>
          <a:endParaRPr lang="he-IL"/>
        </a:p>
      </dgm:t>
    </dgm:pt>
    <dgm:pt modelId="{158900DD-09C8-4C02-B942-726C6B70086C}" type="pres">
      <dgm:prSet presAssocID="{F3C05F94-80AB-4ACF-9579-D88700FC899F}" presName="Name0" presStyleCnt="0">
        <dgm:presLayoutVars>
          <dgm:dir/>
          <dgm:resizeHandles val="exact"/>
        </dgm:presLayoutVars>
      </dgm:prSet>
      <dgm:spPr/>
    </dgm:pt>
    <dgm:pt modelId="{8B2D951F-B1E5-443C-85AE-76FDB955FE75}" type="pres">
      <dgm:prSet presAssocID="{F8491FBB-AF9E-4F8D-9122-0E16BCFBE48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2B33643-FBA8-41FE-9E66-EE100163426B}" type="pres">
      <dgm:prSet presAssocID="{1DBB57C4-2A33-4364-9858-3AF42F23B4AB}" presName="sibTrans" presStyleLbl="sibTrans2D1" presStyleIdx="0" presStyleCnt="3"/>
      <dgm:spPr/>
      <dgm:t>
        <a:bodyPr/>
        <a:lstStyle/>
        <a:p>
          <a:pPr rtl="1"/>
          <a:endParaRPr lang="he-IL"/>
        </a:p>
      </dgm:t>
    </dgm:pt>
    <dgm:pt modelId="{3BD7DDF2-B590-4DD1-8E38-24B829D922D7}" type="pres">
      <dgm:prSet presAssocID="{1DBB57C4-2A33-4364-9858-3AF42F23B4AB}" presName="connectorText" presStyleLbl="sibTrans2D1" presStyleIdx="0" presStyleCnt="3"/>
      <dgm:spPr/>
      <dgm:t>
        <a:bodyPr/>
        <a:lstStyle/>
        <a:p>
          <a:pPr rtl="1"/>
          <a:endParaRPr lang="he-IL"/>
        </a:p>
      </dgm:t>
    </dgm:pt>
    <dgm:pt modelId="{DBF4FEA9-3985-4844-9996-C5C3A643E6E1}" type="pres">
      <dgm:prSet presAssocID="{7D38AB14-6B8B-42E9-B062-D63602AC4F0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4F4DBE9-4E85-4A1C-A12E-2517450C940D}" type="pres">
      <dgm:prSet presAssocID="{E12EFFDC-550E-4DD3-8F08-ACC5172B9C2F}" presName="sibTrans" presStyleLbl="sibTrans2D1" presStyleIdx="1" presStyleCnt="3"/>
      <dgm:spPr/>
      <dgm:t>
        <a:bodyPr/>
        <a:lstStyle/>
        <a:p>
          <a:pPr rtl="1"/>
          <a:endParaRPr lang="he-IL"/>
        </a:p>
      </dgm:t>
    </dgm:pt>
    <dgm:pt modelId="{27542DC9-F048-4E21-A862-0CED47294388}" type="pres">
      <dgm:prSet presAssocID="{E12EFFDC-550E-4DD3-8F08-ACC5172B9C2F}" presName="connectorText" presStyleLbl="sibTrans2D1" presStyleIdx="1" presStyleCnt="3"/>
      <dgm:spPr/>
      <dgm:t>
        <a:bodyPr/>
        <a:lstStyle/>
        <a:p>
          <a:pPr rtl="1"/>
          <a:endParaRPr lang="he-IL"/>
        </a:p>
      </dgm:t>
    </dgm:pt>
    <dgm:pt modelId="{67A5FCC8-2868-4FDE-918C-6BCD86249DCC}" type="pres">
      <dgm:prSet presAssocID="{3B1913B1-8E63-4FB2-B856-94FF9F7DC00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D778CFB-D13D-4EF0-8C17-1C6947425656}" type="pres">
      <dgm:prSet presAssocID="{EBEFE590-98CC-49E4-A565-845733BAEB05}" presName="sibTrans" presStyleLbl="sibTrans2D1" presStyleIdx="2" presStyleCnt="3"/>
      <dgm:spPr/>
      <dgm:t>
        <a:bodyPr/>
        <a:lstStyle/>
        <a:p>
          <a:pPr rtl="1"/>
          <a:endParaRPr lang="he-IL"/>
        </a:p>
      </dgm:t>
    </dgm:pt>
    <dgm:pt modelId="{AFCBA1EF-1E94-4ED5-9E03-E3ED9E6DFA88}" type="pres">
      <dgm:prSet presAssocID="{EBEFE590-98CC-49E4-A565-845733BAEB05}" presName="connectorText" presStyleLbl="sibTrans2D1" presStyleIdx="2" presStyleCnt="3"/>
      <dgm:spPr/>
      <dgm:t>
        <a:bodyPr/>
        <a:lstStyle/>
        <a:p>
          <a:pPr rtl="1"/>
          <a:endParaRPr lang="he-IL"/>
        </a:p>
      </dgm:t>
    </dgm:pt>
    <dgm:pt modelId="{E7FDDFE0-BBFD-4FAB-93A6-675AF5A87CDF}" type="pres">
      <dgm:prSet presAssocID="{6EA0595C-F546-4DC1-8A88-19834F0226D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A3664B3-F9D2-4719-ACEC-8895DFB231D7}" type="presOf" srcId="{EBEFE590-98CC-49E4-A565-845733BAEB05}" destId="{4D778CFB-D13D-4EF0-8C17-1C6947425656}" srcOrd="0" destOrd="0" presId="urn:microsoft.com/office/officeart/2005/8/layout/process1"/>
    <dgm:cxn modelId="{696ACDB7-FD30-440B-B540-76BCE2F921B2}" type="presOf" srcId="{7D38AB14-6B8B-42E9-B062-D63602AC4F03}" destId="{DBF4FEA9-3985-4844-9996-C5C3A643E6E1}" srcOrd="0" destOrd="0" presId="urn:microsoft.com/office/officeart/2005/8/layout/process1"/>
    <dgm:cxn modelId="{88C9D621-C7C9-41BB-ACC5-5E82FEBCCD74}" type="presOf" srcId="{F8491FBB-AF9E-4F8D-9122-0E16BCFBE480}" destId="{8B2D951F-B1E5-443C-85AE-76FDB955FE75}" srcOrd="0" destOrd="0" presId="urn:microsoft.com/office/officeart/2005/8/layout/process1"/>
    <dgm:cxn modelId="{76C53E4E-2F9F-4D83-95A8-365A858D19B2}" type="presOf" srcId="{1DBB57C4-2A33-4364-9858-3AF42F23B4AB}" destId="{3BD7DDF2-B590-4DD1-8E38-24B829D922D7}" srcOrd="1" destOrd="0" presId="urn:microsoft.com/office/officeart/2005/8/layout/process1"/>
    <dgm:cxn modelId="{09D00D60-61E3-4DAF-8303-AAA353FD2503}" srcId="{F3C05F94-80AB-4ACF-9579-D88700FC899F}" destId="{F8491FBB-AF9E-4F8D-9122-0E16BCFBE480}" srcOrd="0" destOrd="0" parTransId="{A24F72AA-0FF1-4D65-A3DA-78AF8460E391}" sibTransId="{1DBB57C4-2A33-4364-9858-3AF42F23B4AB}"/>
    <dgm:cxn modelId="{17B092B0-4436-4367-B78E-378A55144E90}" type="presOf" srcId="{3B1913B1-8E63-4FB2-B856-94FF9F7DC00D}" destId="{67A5FCC8-2868-4FDE-918C-6BCD86249DCC}" srcOrd="0" destOrd="0" presId="urn:microsoft.com/office/officeart/2005/8/layout/process1"/>
    <dgm:cxn modelId="{68E42E49-B834-4721-90AF-E4F7351994DE}" srcId="{F3C05F94-80AB-4ACF-9579-D88700FC899F}" destId="{7D38AB14-6B8B-42E9-B062-D63602AC4F03}" srcOrd="1" destOrd="0" parTransId="{E7EE02E8-3DE4-4603-830E-E63EECCEAEBF}" sibTransId="{E12EFFDC-550E-4DD3-8F08-ACC5172B9C2F}"/>
    <dgm:cxn modelId="{C26761ED-972D-4620-948A-9DC1986377F9}" type="presOf" srcId="{E12EFFDC-550E-4DD3-8F08-ACC5172B9C2F}" destId="{54F4DBE9-4E85-4A1C-A12E-2517450C940D}" srcOrd="0" destOrd="0" presId="urn:microsoft.com/office/officeart/2005/8/layout/process1"/>
    <dgm:cxn modelId="{2E4D4460-067F-4A54-A96D-8DB7611896EB}" type="presOf" srcId="{6EA0595C-F546-4DC1-8A88-19834F0226DD}" destId="{E7FDDFE0-BBFD-4FAB-93A6-675AF5A87CDF}" srcOrd="0" destOrd="0" presId="urn:microsoft.com/office/officeart/2005/8/layout/process1"/>
    <dgm:cxn modelId="{48AB1508-EA54-4014-8B9D-8BC4D51B4F2C}" srcId="{F3C05F94-80AB-4ACF-9579-D88700FC899F}" destId="{3B1913B1-8E63-4FB2-B856-94FF9F7DC00D}" srcOrd="2" destOrd="0" parTransId="{592FAEDB-3106-4DDD-89FE-4E455A483DC7}" sibTransId="{EBEFE590-98CC-49E4-A565-845733BAEB05}"/>
    <dgm:cxn modelId="{5BCE0C8A-A18E-45D1-B4B2-554E008CA01F}" srcId="{F3C05F94-80AB-4ACF-9579-D88700FC899F}" destId="{6EA0595C-F546-4DC1-8A88-19834F0226DD}" srcOrd="3" destOrd="0" parTransId="{550B8DB3-21A5-4AB0-BBA7-8606F91EA85D}" sibTransId="{945A20B3-072E-46F4-ABCA-551C16F1A389}"/>
    <dgm:cxn modelId="{1714A076-BB5A-44FD-A044-A647B17EA070}" type="presOf" srcId="{E12EFFDC-550E-4DD3-8F08-ACC5172B9C2F}" destId="{27542DC9-F048-4E21-A862-0CED47294388}" srcOrd="1" destOrd="0" presId="urn:microsoft.com/office/officeart/2005/8/layout/process1"/>
    <dgm:cxn modelId="{6F461602-17AD-4C76-8F63-F7F66D82B704}" type="presOf" srcId="{F3C05F94-80AB-4ACF-9579-D88700FC899F}" destId="{158900DD-09C8-4C02-B942-726C6B70086C}" srcOrd="0" destOrd="0" presId="urn:microsoft.com/office/officeart/2005/8/layout/process1"/>
    <dgm:cxn modelId="{42AB0E54-BDF2-41A0-8626-E1215D821144}" type="presOf" srcId="{EBEFE590-98CC-49E4-A565-845733BAEB05}" destId="{AFCBA1EF-1E94-4ED5-9E03-E3ED9E6DFA88}" srcOrd="1" destOrd="0" presId="urn:microsoft.com/office/officeart/2005/8/layout/process1"/>
    <dgm:cxn modelId="{57A6FE40-FD33-4A10-A920-211DD67DB18D}" type="presOf" srcId="{1DBB57C4-2A33-4364-9858-3AF42F23B4AB}" destId="{82B33643-FBA8-41FE-9E66-EE100163426B}" srcOrd="0" destOrd="0" presId="urn:microsoft.com/office/officeart/2005/8/layout/process1"/>
    <dgm:cxn modelId="{2B62C1E0-DCB0-4578-8827-9AC05E89187F}" type="presParOf" srcId="{158900DD-09C8-4C02-B942-726C6B70086C}" destId="{8B2D951F-B1E5-443C-85AE-76FDB955FE75}" srcOrd="0" destOrd="0" presId="urn:microsoft.com/office/officeart/2005/8/layout/process1"/>
    <dgm:cxn modelId="{622BC8CD-D71A-4C4F-A764-7A76C44525BA}" type="presParOf" srcId="{158900DD-09C8-4C02-B942-726C6B70086C}" destId="{82B33643-FBA8-41FE-9E66-EE100163426B}" srcOrd="1" destOrd="0" presId="urn:microsoft.com/office/officeart/2005/8/layout/process1"/>
    <dgm:cxn modelId="{DD9A17E1-EE98-42DB-B81A-3DCADEE66A27}" type="presParOf" srcId="{82B33643-FBA8-41FE-9E66-EE100163426B}" destId="{3BD7DDF2-B590-4DD1-8E38-24B829D922D7}" srcOrd="0" destOrd="0" presId="urn:microsoft.com/office/officeart/2005/8/layout/process1"/>
    <dgm:cxn modelId="{614FD508-65CC-49E9-8307-895A8F09B3E9}" type="presParOf" srcId="{158900DD-09C8-4C02-B942-726C6B70086C}" destId="{DBF4FEA9-3985-4844-9996-C5C3A643E6E1}" srcOrd="2" destOrd="0" presId="urn:microsoft.com/office/officeart/2005/8/layout/process1"/>
    <dgm:cxn modelId="{4CC18A26-C7C1-405A-9EA9-CD80FA7CE48B}" type="presParOf" srcId="{158900DD-09C8-4C02-B942-726C6B70086C}" destId="{54F4DBE9-4E85-4A1C-A12E-2517450C940D}" srcOrd="3" destOrd="0" presId="urn:microsoft.com/office/officeart/2005/8/layout/process1"/>
    <dgm:cxn modelId="{AF1F8493-C91B-4666-AD66-4C9B898E3D23}" type="presParOf" srcId="{54F4DBE9-4E85-4A1C-A12E-2517450C940D}" destId="{27542DC9-F048-4E21-A862-0CED47294388}" srcOrd="0" destOrd="0" presId="urn:microsoft.com/office/officeart/2005/8/layout/process1"/>
    <dgm:cxn modelId="{CE70B440-6655-484D-86B0-1DB0FFA65491}" type="presParOf" srcId="{158900DD-09C8-4C02-B942-726C6B70086C}" destId="{67A5FCC8-2868-4FDE-918C-6BCD86249DCC}" srcOrd="4" destOrd="0" presId="urn:microsoft.com/office/officeart/2005/8/layout/process1"/>
    <dgm:cxn modelId="{E7C427D8-5BCA-4612-8307-731A329B1070}" type="presParOf" srcId="{158900DD-09C8-4C02-B942-726C6B70086C}" destId="{4D778CFB-D13D-4EF0-8C17-1C6947425656}" srcOrd="5" destOrd="0" presId="urn:microsoft.com/office/officeart/2005/8/layout/process1"/>
    <dgm:cxn modelId="{F0214CEE-D39C-4E31-A476-233A69F30F82}" type="presParOf" srcId="{4D778CFB-D13D-4EF0-8C17-1C6947425656}" destId="{AFCBA1EF-1E94-4ED5-9E03-E3ED9E6DFA88}" srcOrd="0" destOrd="0" presId="urn:microsoft.com/office/officeart/2005/8/layout/process1"/>
    <dgm:cxn modelId="{4CF1B14A-7ACC-4516-821D-AF56896083EB}" type="presParOf" srcId="{158900DD-09C8-4C02-B942-726C6B70086C}" destId="{E7FDDFE0-BBFD-4FAB-93A6-675AF5A87C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D951F-B1E5-443C-85AE-76FDB955FE75}">
      <dsp:nvSpPr>
        <dsp:cNvPr id="0" name=""/>
        <dsp:cNvSpPr/>
      </dsp:nvSpPr>
      <dsp:spPr>
        <a:xfrm>
          <a:off x="3750" y="2304462"/>
          <a:ext cx="1639788" cy="98387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50000"/>
                </a:schemeClr>
              </a:solidFill>
            </a:rPr>
            <a:t>Choose stimulations</a:t>
          </a:r>
          <a:endParaRPr lang="he-IL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2567" y="2333279"/>
        <a:ext cx="1582154" cy="926238"/>
      </dsp:txXfrm>
    </dsp:sp>
    <dsp:sp modelId="{82B33643-FBA8-41FE-9E66-EE100163426B}">
      <dsp:nvSpPr>
        <dsp:cNvPr id="0" name=""/>
        <dsp:cNvSpPr/>
      </dsp:nvSpPr>
      <dsp:spPr>
        <a:xfrm>
          <a:off x="1807517" y="2593065"/>
          <a:ext cx="347635" cy="40666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600" kern="1200"/>
        </a:p>
      </dsp:txBody>
      <dsp:txXfrm>
        <a:off x="1807517" y="2674398"/>
        <a:ext cx="243345" cy="244001"/>
      </dsp:txXfrm>
    </dsp:sp>
    <dsp:sp modelId="{DBF4FEA9-3985-4844-9996-C5C3A643E6E1}">
      <dsp:nvSpPr>
        <dsp:cNvPr id="0" name=""/>
        <dsp:cNvSpPr/>
      </dsp:nvSpPr>
      <dsp:spPr>
        <a:xfrm>
          <a:off x="2299454" y="2304462"/>
          <a:ext cx="1639788" cy="98387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50000"/>
                </a:schemeClr>
              </a:solidFill>
            </a:rPr>
            <a:t>Choose initial electrodes</a:t>
          </a:r>
          <a:endParaRPr lang="he-IL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328271" y="2333279"/>
        <a:ext cx="1582154" cy="926238"/>
      </dsp:txXfrm>
    </dsp:sp>
    <dsp:sp modelId="{54F4DBE9-4E85-4A1C-A12E-2517450C940D}">
      <dsp:nvSpPr>
        <dsp:cNvPr id="0" name=""/>
        <dsp:cNvSpPr/>
      </dsp:nvSpPr>
      <dsp:spPr>
        <a:xfrm>
          <a:off x="4103221" y="2593065"/>
          <a:ext cx="347635" cy="40666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600" kern="1200"/>
        </a:p>
      </dsp:txBody>
      <dsp:txXfrm>
        <a:off x="4103221" y="2674398"/>
        <a:ext cx="243345" cy="244001"/>
      </dsp:txXfrm>
    </dsp:sp>
    <dsp:sp modelId="{67A5FCC8-2868-4FDE-918C-6BCD86249DCC}">
      <dsp:nvSpPr>
        <dsp:cNvPr id="0" name=""/>
        <dsp:cNvSpPr/>
      </dsp:nvSpPr>
      <dsp:spPr>
        <a:xfrm>
          <a:off x="4595157" y="2304462"/>
          <a:ext cx="1639788" cy="98387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50000"/>
                </a:schemeClr>
              </a:solidFill>
            </a:rPr>
            <a:t>Pick a set of subjects</a:t>
          </a:r>
          <a:endParaRPr lang="he-IL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4623974" y="2333279"/>
        <a:ext cx="1582154" cy="926238"/>
      </dsp:txXfrm>
    </dsp:sp>
    <dsp:sp modelId="{4D778CFB-D13D-4EF0-8C17-1C6947425656}">
      <dsp:nvSpPr>
        <dsp:cNvPr id="0" name=""/>
        <dsp:cNvSpPr/>
      </dsp:nvSpPr>
      <dsp:spPr>
        <a:xfrm>
          <a:off x="6398924" y="2593065"/>
          <a:ext cx="347635" cy="40666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600" kern="1200"/>
        </a:p>
      </dsp:txBody>
      <dsp:txXfrm>
        <a:off x="6398924" y="2674398"/>
        <a:ext cx="243345" cy="244001"/>
      </dsp:txXfrm>
    </dsp:sp>
    <dsp:sp modelId="{E7FDDFE0-BBFD-4FAB-93A6-675AF5A87CDF}">
      <dsp:nvSpPr>
        <dsp:cNvPr id="0" name=""/>
        <dsp:cNvSpPr/>
      </dsp:nvSpPr>
      <dsp:spPr>
        <a:xfrm>
          <a:off x="6890861" y="2304462"/>
          <a:ext cx="1639788" cy="98387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50000"/>
                </a:schemeClr>
              </a:solidFill>
            </a:rPr>
            <a:t>Sub-sample</a:t>
          </a:r>
          <a:endParaRPr lang="he-IL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6919678" y="2333279"/>
        <a:ext cx="1582154" cy="926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כ"ב/אייר/תשע"ח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כ"ב/אייר/תשע"ח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3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r" defTabSz="914342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73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103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777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971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7900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6253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897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5712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aseline="0" dirty="0" smtClean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9114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02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784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885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880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8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8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84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3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546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24601"/>
            <a:ext cx="2133600" cy="365125"/>
          </a:xfrm>
        </p:spPr>
        <p:txBody>
          <a:bodyPr/>
          <a:lstStyle/>
          <a:p>
            <a:r>
              <a:rPr lang="en-US" dirty="0" smtClean="0"/>
              <a:t>#</a:t>
            </a:r>
            <a:endParaRPr lang="en-US" dirty="0"/>
          </a:p>
        </p:txBody>
      </p:sp>
      <p:pic>
        <p:nvPicPr>
          <p:cNvPr id="8" name="Picture 8" descr="http://pard.technion.ac.il/archives/Logo/Technion%20logo-1b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13562"/>
            <a:ext cx="1796142" cy="6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IPL animated logo, low resolutio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76200"/>
            <a:ext cx="1194816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1" y="137674"/>
            <a:ext cx="1008000" cy="4932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3491299" y="114049"/>
            <a:ext cx="2535429" cy="431967"/>
          </a:xfrm>
          <a:prstGeom prst="rect">
            <a:avLst/>
          </a:prstGeom>
        </p:spPr>
        <p:txBody>
          <a:bodyPr vert="horz" lIns="91423" tIns="45712" rIns="91423" bIns="45712" rtlCol="1" anchor="t">
            <a:normAutofit fontScale="85000" lnSpcReduction="2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e-IL" sz="1800" b="1" kern="1200" baseline="0" dirty="0" smtClean="0">
                <a:solidFill>
                  <a:srgbClr val="00214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sz="1600" b="0" dirty="0" smtClean="0">
                <a:solidFill>
                  <a:srgbClr val="002060"/>
                </a:solidFill>
                <a:latin typeface="+mj-lt"/>
              </a:rPr>
              <a:t>Andrew and Erna Viterbi Faculty of Electrical Engineering</a:t>
            </a:r>
            <a:endParaRPr lang="en-US" sz="1600" b="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03161" y="660401"/>
            <a:ext cx="1447800" cy="431967"/>
          </a:xfrm>
          <a:prstGeom prst="rect">
            <a:avLst/>
          </a:prstGeom>
        </p:spPr>
        <p:txBody>
          <a:bodyPr vert="horz" lIns="91423" tIns="45712" rIns="91423" bIns="45712" rtlCol="1" anchor="t">
            <a:normAutofit fontScale="85000" lnSpcReduction="2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e-IL" sz="1800" b="1" kern="1200" baseline="0" dirty="0" smtClean="0">
                <a:solidFill>
                  <a:srgbClr val="00214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b="0" dirty="0" smtClean="0">
                <a:solidFill>
                  <a:srgbClr val="AD13A9"/>
                </a:solidFill>
                <a:latin typeface="+mj-lt"/>
              </a:rPr>
              <a:t>Signal and Image Processing Lab.</a:t>
            </a:r>
            <a:endParaRPr lang="en-US" sz="1600" b="0" dirty="0">
              <a:solidFill>
                <a:srgbClr val="AD13A9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5" r="15670"/>
          <a:stretch/>
        </p:blipFill>
        <p:spPr>
          <a:xfrm>
            <a:off x="3545508" y="510690"/>
            <a:ext cx="1800000" cy="5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"/>
            <a:ext cx="1008000" cy="4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3" tIns="45712" rIns="91423" bIns="45712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23" tIns="45712" rIns="91423" bIns="45712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3" tIns="45712" rIns="91423" bIns="45712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23" tIns="45712" rIns="91423" bIns="45712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23" tIns="45712" rIns="91423" bIns="45712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342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8" indent="-342878" algn="r" defTabSz="914342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3" indent="-285732" algn="r" defTabSz="914342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7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8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8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9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0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1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r" defTabSz="914342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3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4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6" algn="r" defTabSz="9143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comments" Target="../comments/comment4.xml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10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1.png"/><Relationship Id="rId3" Type="http://schemas.openxmlformats.org/officeDocument/2006/relationships/image" Target="../media/image21.jpeg"/><Relationship Id="rId7" Type="http://schemas.openxmlformats.org/officeDocument/2006/relationships/image" Target="../media/image44.png"/><Relationship Id="rId12" Type="http://schemas.openxmlformats.org/officeDocument/2006/relationships/image" Target="../media/image3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image" Target="../media/image32.emf"/><Relationship Id="rId10" Type="http://schemas.openxmlformats.org/officeDocument/2006/relationships/image" Target="../media/image36.png"/><Relationship Id="rId4" Type="http://schemas.openxmlformats.org/officeDocument/2006/relationships/image" Target="../media/image31.emf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1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4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7426"/>
            <a:ext cx="7543800" cy="2365375"/>
          </a:xfrm>
        </p:spPr>
        <p:txBody>
          <a:bodyPr>
            <a:normAutofit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</a:rPr>
              <a:t>Final Presentation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/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Estimating Brain Activation Patterns from EEG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385228" cy="3200400"/>
          </a:xfrm>
        </p:spPr>
        <p:txBody>
          <a:bodyPr>
            <a:noAutofit/>
          </a:bodyPr>
          <a:lstStyle/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Student: </a:t>
            </a:r>
            <a:r>
              <a:rPr lang="en-US" sz="2400" dirty="0">
                <a:solidFill>
                  <a:srgbClr val="002060"/>
                </a:solidFill>
              </a:rPr>
              <a:t> Gal </a:t>
            </a:r>
            <a:r>
              <a:rPr lang="en-US" sz="2400" dirty="0" err="1">
                <a:solidFill>
                  <a:srgbClr val="002060"/>
                </a:solidFill>
              </a:rPr>
              <a:t>Maman</a:t>
            </a:r>
            <a:endParaRPr lang="en-US" sz="2400" dirty="0">
              <a:solidFill>
                <a:srgbClr val="002060"/>
              </a:solidFill>
            </a:endParaRPr>
          </a:p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Supervisor</a:t>
            </a:r>
            <a:r>
              <a:rPr lang="en-US" sz="2400" dirty="0">
                <a:solidFill>
                  <a:srgbClr val="002060"/>
                </a:solidFill>
              </a:rPr>
              <a:t>:  Or </a:t>
            </a:r>
            <a:r>
              <a:rPr lang="en-US" sz="2400" dirty="0" err="1">
                <a:solidFill>
                  <a:srgbClr val="002060"/>
                </a:solidFill>
              </a:rPr>
              <a:t>Yair</a:t>
            </a:r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he-IL" sz="1800" dirty="0"/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Semester:  Winter,  2017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Date:   </a:t>
            </a:r>
            <a:r>
              <a:rPr lang="en-US" sz="2000" dirty="0" smtClean="0">
                <a:solidFill>
                  <a:srgbClr val="002060"/>
                </a:solidFill>
                <a:cs typeface="+mj-cs"/>
              </a:rPr>
              <a:t>08/05/2018</a:t>
            </a:r>
            <a:endParaRPr lang="he-IL" sz="2000" dirty="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1200" dirty="0">
              <a:solidFill>
                <a:srgbClr val="002060"/>
              </a:solidFill>
            </a:endParaRPr>
          </a:p>
          <a:p>
            <a:pPr algn="l" rtl="0"/>
            <a:endParaRPr lang="en-US" sz="2400" dirty="0">
              <a:solidFill>
                <a:srgbClr val="002060"/>
              </a:solidFill>
            </a:endParaRPr>
          </a:p>
          <a:p>
            <a:pPr algn="l" rtl="0"/>
            <a:r>
              <a:rPr lang="en-US" sz="2400" dirty="0">
                <a:solidFill>
                  <a:srgbClr val="002060"/>
                </a:solidFill>
              </a:rPr>
              <a:t>In Collaboration with: Dr. Danny </a:t>
            </a:r>
            <a:r>
              <a:rPr lang="en-US" sz="2400" dirty="0" err="1">
                <a:solidFill>
                  <a:srgbClr val="002060"/>
                </a:solidFill>
              </a:rPr>
              <a:t>Eitan</a:t>
            </a: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he-IL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3124201"/>
            <a:ext cx="2667000" cy="2031309"/>
          </a:xfrm>
          <a:prstGeom prst="rect">
            <a:avLst/>
          </a:prstGeom>
          <a:noFill/>
          <a:ln w="12700">
            <a:noFill/>
          </a:ln>
        </p:spPr>
        <p:txBody>
          <a:bodyPr wrap="square" lIns="91423" tIns="45712" rIns="91423" bIns="45712" rtlCol="1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he-IL" dirty="0"/>
          </a:p>
        </p:txBody>
      </p:sp>
      <p:pic>
        <p:nvPicPr>
          <p:cNvPr id="1029" name="Picture 5" descr="C:\Users\User\Desktop\gal\Technion\sem7\project\midterm presentation\pics\תמונה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52801"/>
            <a:ext cx="2952750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צורה חופשית 7"/>
          <p:cNvSpPr/>
          <p:nvPr/>
        </p:nvSpPr>
        <p:spPr>
          <a:xfrm>
            <a:off x="-76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Raw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1811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1" name="צורה חופשית 10"/>
          <p:cNvSpPr/>
          <p:nvPr/>
        </p:nvSpPr>
        <p:spPr>
          <a:xfrm>
            <a:off x="27813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669994"/>
              <a:satOff val="-4659"/>
              <a:lumOff val="-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3" name="צורה חופשית 12"/>
          <p:cNvSpPr/>
          <p:nvPr/>
        </p:nvSpPr>
        <p:spPr>
          <a:xfrm>
            <a:off x="43815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1339988"/>
              <a:satOff val="-9317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4" name="צורה חופשית 13"/>
          <p:cNvSpPr/>
          <p:nvPr/>
        </p:nvSpPr>
        <p:spPr>
          <a:xfrm>
            <a:off x="4724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607986"/>
              <a:satOff val="-11180"/>
              <a:lumOff val="-1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Features Processing</a:t>
            </a:r>
            <a:endParaRPr lang="he-IL" sz="1300" dirty="0"/>
          </a:p>
        </p:txBody>
      </p:sp>
      <p:sp>
        <p:nvSpPr>
          <p:cNvPr id="15" name="צורה חופשית 14"/>
          <p:cNvSpPr/>
          <p:nvPr/>
        </p:nvSpPr>
        <p:spPr>
          <a:xfrm>
            <a:off x="59817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09983"/>
              <a:satOff val="-13976"/>
              <a:lumOff val="-1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6" name="צורה חופשית 15"/>
          <p:cNvSpPr/>
          <p:nvPr/>
        </p:nvSpPr>
        <p:spPr>
          <a:xfrm>
            <a:off x="63246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2143982"/>
              <a:satOff val="-14907"/>
              <a:lumOff val="-1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Classification</a:t>
            </a:r>
            <a:endParaRPr lang="he-IL" sz="1300" dirty="0"/>
          </a:p>
        </p:txBody>
      </p:sp>
      <p:sp>
        <p:nvSpPr>
          <p:cNvPr id="17" name="צורה חופשית 16"/>
          <p:cNvSpPr/>
          <p:nvPr/>
        </p:nvSpPr>
        <p:spPr>
          <a:xfrm>
            <a:off x="75819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CC99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8" name="צורה חופשית 17"/>
          <p:cNvSpPr/>
          <p:nvPr/>
        </p:nvSpPr>
        <p:spPr>
          <a:xfrm>
            <a:off x="79248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Classified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5240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535995"/>
              <a:satOff val="-3727"/>
              <a:lumOff val="-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Preprocessing</a:t>
            </a:r>
            <a:endParaRPr lang="he-IL" sz="1300" dirty="0"/>
          </a:p>
        </p:txBody>
      </p:sp>
      <p:sp>
        <p:nvSpPr>
          <p:cNvPr id="12" name="צורה חופשית 11"/>
          <p:cNvSpPr/>
          <p:nvPr/>
        </p:nvSpPr>
        <p:spPr>
          <a:xfrm>
            <a:off x="3124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071991"/>
              <a:satOff val="-7454"/>
              <a:lumOff val="-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Statistical Features Extraction</a:t>
            </a:r>
            <a:endParaRPr lang="he-IL" sz="13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Overview Scheme Process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 smtClean="0">
                <a:solidFill>
                  <a:srgbClr val="002060"/>
                </a:solidFill>
              </a:rPr>
              <a:t>System </a:t>
            </a:r>
            <a:r>
              <a:rPr lang="en-US" sz="2700" dirty="0">
                <a:solidFill>
                  <a:srgbClr val="002060"/>
                </a:solidFill>
              </a:rPr>
              <a:t>Diagram</a:t>
            </a:r>
            <a:endParaRPr lang="he-IL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Statistical Features Extraction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229600" cy="495300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32</m:t>
                        </m:r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500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be a trial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32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channels, </a:t>
                </a:r>
                <a:r>
                  <a:rPr lang="en-US" sz="2000" dirty="0">
                    <a:solidFill>
                      <a:srgbClr val="002060"/>
                    </a:solidFill>
                  </a:rPr>
                  <a:t>each channel with 500 samples in time.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solidFill>
                      <a:srgbClr val="002060"/>
                    </a:solidFill>
                  </a:rPr>
                  <a:t>Trial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:</a:t>
                </a:r>
              </a:p>
              <a:p>
                <a:pPr marL="0" indent="0" algn="just">
                  <a:buNone/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9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en-US" sz="2000" dirty="0" smtClean="0">
                    <a:solidFill>
                      <a:srgbClr val="002060"/>
                    </a:solidFill>
                  </a:rPr>
                  <a:t>Normalization</a:t>
                </a:r>
                <a:r>
                  <a:rPr lang="en-US" sz="2000" b="1" dirty="0" smtClean="0">
                    <a:solidFill>
                      <a:srgbClr val="002060"/>
                    </a:solidFill>
                  </a:rPr>
                  <a:t>: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each channel is normalized to zero mean and unit standard deviation.</a:t>
                </a:r>
              </a:p>
              <a:p>
                <a:pPr algn="just"/>
                <a:r>
                  <a:rPr lang="en-US" sz="2000" dirty="0">
                    <a:solidFill>
                      <a:srgbClr val="002060"/>
                    </a:solidFill>
                  </a:rPr>
                  <a:t>Previous work suggest using covariance matrices as features along with a Riemannian geometry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framework. </a:t>
                </a:r>
                <a:r>
                  <a:rPr lang="en-US" sz="2000" dirty="0">
                    <a:solidFill>
                      <a:srgbClr val="002060"/>
                    </a:solidFill>
                  </a:rPr>
                  <a:t>S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pecifically</a:t>
                </a:r>
                <a:r>
                  <a:rPr lang="en-US" sz="2000" dirty="0">
                    <a:solidFill>
                      <a:srgbClr val="002060"/>
                    </a:solidFill>
                  </a:rPr>
                  <a:t>, we use the Riemannian manifold of SPD matrices.</a:t>
                </a:r>
              </a:p>
              <a:p>
                <a:pPr algn="just"/>
                <a:r>
                  <a:rPr lang="en-US" sz="2000" dirty="0">
                    <a:solidFill>
                      <a:srgbClr val="002060"/>
                    </a:solidFill>
                  </a:rPr>
                  <a:t>By definition:</a:t>
                </a:r>
                <a:endParaRPr lang="en-US" sz="2000" i="1" dirty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∑</m:t>
                      </m:r>
                      <m:r>
                        <a:rPr lang="en-US" sz="200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𝐸𝑋</m:t>
                          </m:r>
                        </m:e>
                      </m:d>
                      <m:sSup>
                        <m:s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229600" cy="4953000"/>
              </a:xfrm>
              <a:blipFill rotWithShape="1">
                <a:blip r:embed="rId3"/>
                <a:stretch>
                  <a:fillRect l="-815" t="-616" r="-7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קבוצה 8"/>
          <p:cNvGrpSpPr/>
          <p:nvPr/>
        </p:nvGrpSpPr>
        <p:grpSpPr>
          <a:xfrm>
            <a:off x="2209800" y="2163881"/>
            <a:ext cx="4267200" cy="1200329"/>
            <a:chOff x="1981200" y="2846339"/>
            <a:chExt cx="4267200" cy="1200329"/>
          </a:xfrm>
        </p:grpSpPr>
        <p:grpSp>
          <p:nvGrpSpPr>
            <p:cNvPr id="7" name="קבוצה 6"/>
            <p:cNvGrpSpPr/>
            <p:nvPr/>
          </p:nvGrpSpPr>
          <p:grpSpPr>
            <a:xfrm>
              <a:off x="2534652" y="2846339"/>
              <a:ext cx="3713748" cy="1200329"/>
              <a:chOff x="1026294" y="3172833"/>
              <a:chExt cx="3713748" cy="12003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026294" y="3172833"/>
                    <a:ext cx="1752600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he-IL" sz="7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e-IL" sz="7200" i="1">
                                  <a:latin typeface="Cambria Math"/>
                                </a:rPr>
                                <m:t>                </m:t>
                              </m:r>
                            </m:e>
                          </m:d>
                        </m:oMath>
                      </m:oMathPara>
                    </a14:m>
                    <a:endParaRPr lang="he-IL" sz="1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294" y="3172833"/>
                    <a:ext cx="1752600" cy="120032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r="-120557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50" name="Picture 2" descr="Image result for eeg signal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26" t="44815" r="7284" b="18541"/>
              <a:stretch/>
            </p:blipFill>
            <p:spPr bwMode="auto">
              <a:xfrm>
                <a:off x="1371600" y="3459533"/>
                <a:ext cx="3368442" cy="758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981200" y="3399475"/>
                  <a:ext cx="106680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32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399475"/>
                  <a:ext cx="106680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030779" y="2863852"/>
                  <a:ext cx="106680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500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779" y="2863852"/>
                  <a:ext cx="106680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71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צורה חופשית 7"/>
          <p:cNvSpPr/>
          <p:nvPr/>
        </p:nvSpPr>
        <p:spPr>
          <a:xfrm>
            <a:off x="-76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Raw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1811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1" name="צורה חופשית 10"/>
          <p:cNvSpPr/>
          <p:nvPr/>
        </p:nvSpPr>
        <p:spPr>
          <a:xfrm>
            <a:off x="27813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669994"/>
              <a:satOff val="-4659"/>
              <a:lumOff val="-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3" name="צורה חופשית 12"/>
          <p:cNvSpPr/>
          <p:nvPr/>
        </p:nvSpPr>
        <p:spPr>
          <a:xfrm>
            <a:off x="43815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1339988"/>
              <a:satOff val="-9317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5" name="צורה חופשית 14"/>
          <p:cNvSpPr/>
          <p:nvPr/>
        </p:nvSpPr>
        <p:spPr>
          <a:xfrm>
            <a:off x="59817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09983"/>
              <a:satOff val="-13976"/>
              <a:lumOff val="-1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6" name="צורה חופשית 15"/>
          <p:cNvSpPr/>
          <p:nvPr/>
        </p:nvSpPr>
        <p:spPr>
          <a:xfrm>
            <a:off x="63246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2143982"/>
              <a:satOff val="-14907"/>
              <a:lumOff val="-1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Classification</a:t>
            </a:r>
            <a:endParaRPr lang="he-IL" sz="1300" dirty="0"/>
          </a:p>
        </p:txBody>
      </p:sp>
      <p:sp>
        <p:nvSpPr>
          <p:cNvPr id="17" name="צורה חופשית 16"/>
          <p:cNvSpPr/>
          <p:nvPr/>
        </p:nvSpPr>
        <p:spPr>
          <a:xfrm>
            <a:off x="75819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CC99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8" name="צורה חופשית 17"/>
          <p:cNvSpPr/>
          <p:nvPr/>
        </p:nvSpPr>
        <p:spPr>
          <a:xfrm>
            <a:off x="79248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Classified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5240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535995"/>
              <a:satOff val="-3727"/>
              <a:lumOff val="-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Preprocessing</a:t>
            </a:r>
            <a:endParaRPr lang="he-IL" sz="1300" dirty="0"/>
          </a:p>
        </p:txBody>
      </p:sp>
      <p:sp>
        <p:nvSpPr>
          <p:cNvPr id="12" name="צורה חופשית 11"/>
          <p:cNvSpPr/>
          <p:nvPr/>
        </p:nvSpPr>
        <p:spPr>
          <a:xfrm>
            <a:off x="3124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071991"/>
              <a:satOff val="-7454"/>
              <a:lumOff val="-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Statistical Features Extraction</a:t>
            </a:r>
            <a:endParaRPr lang="he-IL" sz="1300" dirty="0"/>
          </a:p>
        </p:txBody>
      </p:sp>
      <p:sp>
        <p:nvSpPr>
          <p:cNvPr id="14" name="צורה חופשית 13"/>
          <p:cNvSpPr/>
          <p:nvPr/>
        </p:nvSpPr>
        <p:spPr>
          <a:xfrm>
            <a:off x="4724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607986"/>
              <a:satOff val="-11180"/>
              <a:lumOff val="-1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Features Processing</a:t>
            </a:r>
            <a:endParaRPr lang="he-IL" sz="130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Overview Scheme Process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 smtClean="0">
                <a:solidFill>
                  <a:srgbClr val="002060"/>
                </a:solidFill>
              </a:rPr>
              <a:t>System </a:t>
            </a:r>
            <a:r>
              <a:rPr lang="en-US" sz="2700" dirty="0">
                <a:solidFill>
                  <a:srgbClr val="002060"/>
                </a:solidFill>
              </a:rPr>
              <a:t>Diagram</a:t>
            </a:r>
            <a:endParaRPr lang="he-IL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Riemannian Geometry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8639" y="1117224"/>
                <a:ext cx="7985761" cy="3008949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1">
                <a:spAutoFit/>
              </a:bodyPr>
              <a:lstStyle/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2060"/>
                        </a:solidFill>
                        <a:latin typeface="Cambria Math"/>
                      </a:rPr>
                      <m:t>ℳ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be the Riemannian Manifold of all SPD matrices.</a:t>
                </a:r>
              </a:p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ℳ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be covariance matrices created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different trials.</a:t>
                </a:r>
              </a:p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The Riemannian </a:t>
                </a:r>
                <a:r>
                  <a:rPr lang="en-US" sz="2000" dirty="0">
                    <a:solidFill>
                      <a:srgbClr val="002060"/>
                    </a:solidFill>
                  </a:rPr>
                  <a:t>Geodesic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distance is defined by:</a:t>
                </a:r>
              </a:p>
              <a:p>
                <a:pPr algn="just">
                  <a:spcBef>
                    <a:spcPct val="20000"/>
                  </a:spcBef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We can approximate the Riemannian distance by embedding the SPD matrices in the tangent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𝒯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/>
                      </a:rPr>
                      <m:t>ℳ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" y="1117224"/>
                <a:ext cx="7985761" cy="3008949"/>
              </a:xfrm>
              <a:prstGeom prst="rect">
                <a:avLst/>
              </a:prstGeom>
              <a:blipFill rotWithShape="1">
                <a:blip r:embed="rId3"/>
                <a:stretch>
                  <a:fillRect l="-840" t="-1012" r="-763" b="-60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72"/>
          <p:cNvSpPr/>
          <p:nvPr/>
        </p:nvSpPr>
        <p:spPr>
          <a:xfrm>
            <a:off x="6882063" y="4706129"/>
            <a:ext cx="1385888" cy="514350"/>
          </a:xfrm>
          <a:custGeom>
            <a:avLst/>
            <a:gdLst>
              <a:gd name="connsiteX0" fmla="*/ 0 w 1385888"/>
              <a:gd name="connsiteY0" fmla="*/ 0 h 514350"/>
              <a:gd name="connsiteX1" fmla="*/ 719138 w 1385888"/>
              <a:gd name="connsiteY1" fmla="*/ 90488 h 514350"/>
              <a:gd name="connsiteX2" fmla="*/ 1385888 w 1385888"/>
              <a:gd name="connsiteY2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888" h="514350">
                <a:moveTo>
                  <a:pt x="0" y="0"/>
                </a:moveTo>
                <a:cubicBezTo>
                  <a:pt x="244078" y="2381"/>
                  <a:pt x="488157" y="4763"/>
                  <a:pt x="719138" y="90488"/>
                </a:cubicBezTo>
                <a:cubicBezTo>
                  <a:pt x="950119" y="176213"/>
                  <a:pt x="1168003" y="345281"/>
                  <a:pt x="1385888" y="51435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5153087"/>
                <a:ext cx="4572000" cy="535659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he-IL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𝐿𝑜𝑔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he-IL" i="1" dirty="0">
                  <a:solidFill>
                    <a:srgbClr val="00206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53087"/>
                <a:ext cx="4572000" cy="5356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קבוצה 15"/>
          <p:cNvGrpSpPr/>
          <p:nvPr/>
        </p:nvGrpSpPr>
        <p:grpSpPr>
          <a:xfrm>
            <a:off x="6667500" y="4646754"/>
            <a:ext cx="2057400" cy="915846"/>
            <a:chOff x="6667500" y="4646754"/>
            <a:chExt cx="2057400" cy="915846"/>
          </a:xfrm>
        </p:grpSpPr>
        <p:grpSp>
          <p:nvGrpSpPr>
            <p:cNvPr id="42" name="Group 64"/>
            <p:cNvGrpSpPr/>
            <p:nvPr/>
          </p:nvGrpSpPr>
          <p:grpSpPr>
            <a:xfrm>
              <a:off x="6829739" y="4646754"/>
              <a:ext cx="1495424" cy="651312"/>
              <a:chOff x="4393209" y="4586703"/>
              <a:chExt cx="1495424" cy="651312"/>
            </a:xfrm>
          </p:grpSpPr>
          <p:sp>
            <p:nvSpPr>
              <p:cNvPr id="43" name="Oval 11">
                <a:extLst>
                  <a:ext uri="{FF2B5EF4-FFF2-40B4-BE49-F238E27FC236}">
                    <a16:creationId xmlns:a16="http://schemas.microsoft.com/office/drawing/2014/main" xmlns="" id="{3C92BBED-A2DC-464D-99A2-DDBA12750D3F}"/>
                  </a:ext>
                </a:extLst>
              </p:cNvPr>
              <p:cNvSpPr/>
              <p:nvPr/>
            </p:nvSpPr>
            <p:spPr>
              <a:xfrm>
                <a:off x="5774333" y="5123715"/>
                <a:ext cx="114300" cy="1143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2889651" lon="21381915" rev="1923315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18">
                <a:extLst>
                  <a:ext uri="{FF2B5EF4-FFF2-40B4-BE49-F238E27FC236}">
                    <a16:creationId xmlns:a16="http://schemas.microsoft.com/office/drawing/2014/main" xmlns="" id="{2067B2CA-BA3B-4429-B53F-D8837EE3C55F}"/>
                  </a:ext>
                </a:extLst>
              </p:cNvPr>
              <p:cNvSpPr/>
              <p:nvPr/>
            </p:nvSpPr>
            <p:spPr>
              <a:xfrm>
                <a:off x="4393209" y="4586703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76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667500" y="4736068"/>
                  <a:ext cx="49530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500" y="4736068"/>
                  <a:ext cx="4953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8229600" y="5193268"/>
                  <a:ext cx="49530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600" y="5193268"/>
                  <a:ext cx="49530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קבוצה 14"/>
          <p:cNvGrpSpPr/>
          <p:nvPr/>
        </p:nvGrpSpPr>
        <p:grpSpPr>
          <a:xfrm>
            <a:off x="6929001" y="4270739"/>
            <a:ext cx="1567299" cy="987061"/>
            <a:chOff x="6929001" y="4245269"/>
            <a:chExt cx="1567299" cy="987061"/>
          </a:xfrm>
        </p:grpSpPr>
        <p:grpSp>
          <p:nvGrpSpPr>
            <p:cNvPr id="56" name="Group 70"/>
            <p:cNvGrpSpPr/>
            <p:nvPr/>
          </p:nvGrpSpPr>
          <p:grpSpPr>
            <a:xfrm>
              <a:off x="6929001" y="4661028"/>
              <a:ext cx="1377697" cy="571302"/>
              <a:chOff x="4514110" y="4607975"/>
              <a:chExt cx="1377697" cy="571302"/>
            </a:xfrm>
          </p:grpSpPr>
          <p:cxnSp>
            <p:nvCxnSpPr>
              <p:cNvPr id="57" name="Straight Connector 9">
                <a:extLst>
                  <a:ext uri="{FF2B5EF4-FFF2-40B4-BE49-F238E27FC236}">
                    <a16:creationId xmlns:a16="http://schemas.microsoft.com/office/drawing/2014/main" xmlns="" id="{CCD6B211-650B-4A11-9DE1-F7958BBBEF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4657" y="4642265"/>
                <a:ext cx="0" cy="53701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27">
                <a:extLst>
                  <a:ext uri="{FF2B5EF4-FFF2-40B4-BE49-F238E27FC236}">
                    <a16:creationId xmlns:a16="http://schemas.microsoft.com/office/drawing/2014/main" xmlns="" id="{11F89161-3527-4FDD-AD8A-91628BE2BFCA}"/>
                  </a:ext>
                </a:extLst>
              </p:cNvPr>
              <p:cNvSpPr/>
              <p:nvPr/>
            </p:nvSpPr>
            <p:spPr>
              <a:xfrm>
                <a:off x="5777507" y="4607975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82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9" name="Straight Arrow Connector 36">
                <a:extLst>
                  <a:ext uri="{FF2B5EF4-FFF2-40B4-BE49-F238E27FC236}">
                    <a16:creationId xmlns:a16="http://schemas.microsoft.com/office/drawing/2014/main" xmlns="" id="{7CD854CA-3A7B-4A5C-82B6-B30D2D0AE6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110" y="4642265"/>
                <a:ext cx="12602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8001000" y="4245269"/>
                  <a:ext cx="495300" cy="4029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he-IL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000" y="4245269"/>
                  <a:ext cx="495300" cy="40293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8519" b="-15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קבוצה 6"/>
          <p:cNvGrpSpPr/>
          <p:nvPr/>
        </p:nvGrpSpPr>
        <p:grpSpPr>
          <a:xfrm>
            <a:off x="4724400" y="2743200"/>
            <a:ext cx="4326556" cy="3886200"/>
            <a:chOff x="4724400" y="2743200"/>
            <a:chExt cx="4326556" cy="3886200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xmlns="" id="{7B881826-5A13-4C29-8B85-2B36FAEC70BB}"/>
                </a:ext>
              </a:extLst>
            </p:cNvPr>
            <p:cNvSpPr/>
            <p:nvPr/>
          </p:nvSpPr>
          <p:spPr>
            <a:xfrm>
              <a:off x="4724400" y="2743200"/>
              <a:ext cx="4326556" cy="388620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772400" y="6248400"/>
                  <a:ext cx="512704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ℳ</m:t>
                        </m:r>
                      </m:oMath>
                    </m:oMathPara>
                  </a14:m>
                  <a:endParaRPr lang="he-IL" dirty="0">
                    <a:solidFill>
                      <a:srgbClr val="00FF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6248400"/>
                  <a:ext cx="51270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קבוצה 7"/>
          <p:cNvGrpSpPr/>
          <p:nvPr/>
        </p:nvGrpSpPr>
        <p:grpSpPr>
          <a:xfrm>
            <a:off x="4572000" y="838200"/>
            <a:ext cx="4506831" cy="7575550"/>
            <a:chOff x="4572000" y="838200"/>
            <a:chExt cx="4506831" cy="7575550"/>
          </a:xfrm>
        </p:grpSpPr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xmlns="" id="{8358F8B7-82AA-4556-97CA-2DE8604AC3B0}"/>
                </a:ext>
              </a:extLst>
            </p:cNvPr>
            <p:cNvSpPr/>
            <p:nvPr/>
          </p:nvSpPr>
          <p:spPr>
            <a:xfrm>
              <a:off x="4572000" y="838200"/>
              <a:ext cx="4506831" cy="75755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  <a:scene3d>
              <a:camera prst="orthographicFront">
                <a:rot lat="16502247" lon="297770" rev="2130450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724400" y="4237080"/>
                  <a:ext cx="457200" cy="3931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𝒯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ℳ</m:t>
                        </m:r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0" y="4237080"/>
                  <a:ext cx="457200" cy="39312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57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4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8639" y="789999"/>
                <a:ext cx="7985761" cy="2963809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1">
                <a:spAutoFit/>
              </a:bodyPr>
              <a:lstStyle/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be a set of SPD matrices, and 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be their Riemannian mean:</a:t>
                </a:r>
              </a:p>
              <a:p>
                <a:pPr algn="just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≜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arg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𝒯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/>
                      </a:rPr>
                      <m:t>ℳ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be a tangent space defined by a set of tangent vectors 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</a:t>
                </a:r>
              </a:p>
              <a:p>
                <a:pPr algn="just">
                  <a:spcBef>
                    <a:spcPct val="20000"/>
                  </a:spcBef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r>
                  <a:rPr lang="en-US" sz="2000" dirty="0">
                    <a:solidFill>
                      <a:srgbClr val="002060"/>
                    </a:solidFill>
                  </a:rPr>
                  <a:t>Traditional approach: Project all matrices to the tangent plane located at the Riemannian mean of the entire set of SPD matrices. </a:t>
                </a:r>
              </a:p>
              <a:p>
                <a:pPr algn="just">
                  <a:spcBef>
                    <a:spcPct val="20000"/>
                  </a:spcBef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" y="789999"/>
                <a:ext cx="7985761" cy="2963809"/>
              </a:xfrm>
              <a:prstGeom prst="rect">
                <a:avLst/>
              </a:prstGeom>
              <a:blipFill rotWithShape="1">
                <a:blip r:embed="rId4"/>
                <a:stretch>
                  <a:fillRect l="-840" t="-1029" r="-7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קבוצה 48"/>
          <p:cNvGrpSpPr/>
          <p:nvPr/>
        </p:nvGrpSpPr>
        <p:grpSpPr>
          <a:xfrm>
            <a:off x="6848161" y="4702133"/>
            <a:ext cx="162239" cy="335081"/>
            <a:chOff x="2998509" y="4568041"/>
            <a:chExt cx="162239" cy="335081"/>
          </a:xfrm>
        </p:grpSpPr>
        <p:sp>
          <p:nvSpPr>
            <p:cNvPr id="50" name="Oval 30">
              <a:extLst>
                <a:ext uri="{FF2B5EF4-FFF2-40B4-BE49-F238E27FC236}">
                  <a16:creationId xmlns:a16="http://schemas.microsoft.com/office/drawing/2014/main" xmlns="" id="{4B7327BE-B78C-4136-BB4E-2C2B2325B8A8}"/>
                </a:ext>
              </a:extLst>
            </p:cNvPr>
            <p:cNvSpPr/>
            <p:nvPr/>
          </p:nvSpPr>
          <p:spPr>
            <a:xfrm>
              <a:off x="3046448" y="4568041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76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37">
              <a:extLst>
                <a:ext uri="{FF2B5EF4-FFF2-40B4-BE49-F238E27FC236}">
                  <a16:creationId xmlns:a16="http://schemas.microsoft.com/office/drawing/2014/main" xmlns="" id="{8B3F9621-1DA0-46B7-AA4C-6263846BB0D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509" y="4747505"/>
              <a:ext cx="162239" cy="155617"/>
            </a:xfrm>
            <a:prstGeom prst="rect">
              <a:avLst/>
            </a:prstGeom>
          </p:spPr>
        </p:pic>
      </p:grpSp>
      <p:grpSp>
        <p:nvGrpSpPr>
          <p:cNvPr id="55" name="קבוצה 54"/>
          <p:cNvGrpSpPr/>
          <p:nvPr/>
        </p:nvGrpSpPr>
        <p:grpSpPr>
          <a:xfrm>
            <a:off x="5715000" y="4724400"/>
            <a:ext cx="2867181" cy="1558881"/>
            <a:chOff x="5715000" y="4724400"/>
            <a:chExt cx="2867181" cy="1558881"/>
          </a:xfrm>
        </p:grpSpPr>
        <p:grpSp>
          <p:nvGrpSpPr>
            <p:cNvPr id="16" name="קבוצה 15"/>
            <p:cNvGrpSpPr/>
            <p:nvPr/>
          </p:nvGrpSpPr>
          <p:grpSpPr>
            <a:xfrm>
              <a:off x="5715000" y="4724400"/>
              <a:ext cx="2867181" cy="794722"/>
              <a:chOff x="1833441" y="4573221"/>
              <a:chExt cx="2867181" cy="794722"/>
            </a:xfrm>
          </p:grpSpPr>
          <p:sp>
            <p:nvSpPr>
              <p:cNvPr id="17" name="Oval 28">
                <a:extLst>
                  <a:ext uri="{FF2B5EF4-FFF2-40B4-BE49-F238E27FC236}">
                    <a16:creationId xmlns:a16="http://schemas.microsoft.com/office/drawing/2014/main" xmlns="" id="{AE47BFBA-DDED-4B5E-8D6B-60FD469D3F34}"/>
                  </a:ext>
                </a:extLst>
              </p:cNvPr>
              <p:cNvSpPr/>
              <p:nvPr/>
            </p:nvSpPr>
            <p:spPr>
              <a:xfrm>
                <a:off x="1833441" y="4684005"/>
                <a:ext cx="114300" cy="1143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scene3d>
                <a:camera prst="orthographicFront">
                  <a:rot lat="18343974" lon="21249787" rev="146780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קבוצה 17"/>
              <p:cNvGrpSpPr/>
              <p:nvPr/>
            </p:nvGrpSpPr>
            <p:grpSpPr>
              <a:xfrm>
                <a:off x="1952342" y="4573221"/>
                <a:ext cx="2748280" cy="794722"/>
                <a:chOff x="1952342" y="4573221"/>
                <a:chExt cx="2748280" cy="794722"/>
              </a:xfrm>
            </p:grpSpPr>
            <p:sp>
              <p:nvSpPr>
                <p:cNvPr id="19" name="Oval 21">
                  <a:extLst>
                    <a:ext uri="{FF2B5EF4-FFF2-40B4-BE49-F238E27FC236}">
                      <a16:creationId xmlns:a16="http://schemas.microsoft.com/office/drawing/2014/main" xmlns="" id="{76DC473B-264B-448E-93F7-1C2B70E342FF}"/>
                    </a:ext>
                  </a:extLst>
                </p:cNvPr>
                <p:cNvSpPr/>
                <p:nvPr/>
              </p:nvSpPr>
              <p:spPr>
                <a:xfrm>
                  <a:off x="4529172" y="5253643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499998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22">
                  <a:extLst>
                    <a:ext uri="{FF2B5EF4-FFF2-40B4-BE49-F238E27FC236}">
                      <a16:creationId xmlns:a16="http://schemas.microsoft.com/office/drawing/2014/main" xmlns="" id="{3C7C81EB-D122-4A38-866C-C6A2705A765D}"/>
                    </a:ext>
                  </a:extLst>
                </p:cNvPr>
                <p:cNvSpPr/>
                <p:nvPr/>
              </p:nvSpPr>
              <p:spPr>
                <a:xfrm>
                  <a:off x="4427572" y="5105053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2889651" lon="21381915" rev="1923315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5">
                  <a:extLst>
                    <a:ext uri="{FF2B5EF4-FFF2-40B4-BE49-F238E27FC236}">
                      <a16:creationId xmlns:a16="http://schemas.microsoft.com/office/drawing/2014/main" xmlns="" id="{1595212D-3D4C-4065-9541-0815BD3E4FF4}"/>
                    </a:ext>
                  </a:extLst>
                </p:cNvPr>
                <p:cNvSpPr/>
                <p:nvPr/>
              </p:nvSpPr>
              <p:spPr>
                <a:xfrm>
                  <a:off x="4586322" y="5105053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199996" lon="0" rev="194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Oval 26">
                  <a:extLst>
                    <a:ext uri="{FF2B5EF4-FFF2-40B4-BE49-F238E27FC236}">
                      <a16:creationId xmlns:a16="http://schemas.microsoft.com/office/drawing/2014/main" xmlns="" id="{10200722-A0D5-43E3-ABB2-6E86D3BBBF97}"/>
                    </a:ext>
                  </a:extLst>
                </p:cNvPr>
                <p:cNvSpPr/>
                <p:nvPr/>
              </p:nvSpPr>
              <p:spPr>
                <a:xfrm>
                  <a:off x="1952342" y="4752685"/>
                  <a:ext cx="114300" cy="114300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scene3d>
                  <a:camera prst="orthographicFront">
                    <a:rot lat="17999990" lon="0" rev="6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9">
                  <a:extLst>
                    <a:ext uri="{FF2B5EF4-FFF2-40B4-BE49-F238E27FC236}">
                      <a16:creationId xmlns:a16="http://schemas.microsoft.com/office/drawing/2014/main" xmlns="" id="{10C641C9-EBB4-486A-8AD4-A79BA3090C80}"/>
                    </a:ext>
                  </a:extLst>
                </p:cNvPr>
                <p:cNvSpPr/>
                <p:nvPr/>
              </p:nvSpPr>
              <p:spPr>
                <a:xfrm>
                  <a:off x="2019652" y="4573221"/>
                  <a:ext cx="114300" cy="114300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scene3d>
                  <a:camera prst="orthographicFront">
                    <a:rot lat="17399987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52" name="Picture 31">
              <a:extLst>
                <a:ext uri="{FF2B5EF4-FFF2-40B4-BE49-F238E27FC236}">
                  <a16:creationId xmlns:a16="http://schemas.microsoft.com/office/drawing/2014/main" xmlns="" id="{D4EED0C3-241B-482B-84BE-76B1AA0BC26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365" y="6030297"/>
              <a:ext cx="525780" cy="252984"/>
            </a:xfrm>
            <a:prstGeom prst="rect">
              <a:avLst/>
            </a:prstGeom>
          </p:spPr>
        </p:pic>
        <p:cxnSp>
          <p:nvCxnSpPr>
            <p:cNvPr id="53" name="Straight Arrow Connector 32">
              <a:extLst>
                <a:ext uri="{FF2B5EF4-FFF2-40B4-BE49-F238E27FC236}">
                  <a16:creationId xmlns:a16="http://schemas.microsoft.com/office/drawing/2014/main" xmlns="" id="{D2A8FE70-6AD4-4C6A-9B33-73B1D3C21FA3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5858210" y="5105102"/>
              <a:ext cx="360045" cy="925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36">
              <a:extLst>
                <a:ext uri="{FF2B5EF4-FFF2-40B4-BE49-F238E27FC236}">
                  <a16:creationId xmlns:a16="http://schemas.microsoft.com/office/drawing/2014/main" xmlns="" id="{6E22DED9-B958-4D74-9BAB-20AB29E6E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225" y="5389582"/>
              <a:ext cx="2117090" cy="64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קבוצה 55"/>
          <p:cNvGrpSpPr/>
          <p:nvPr/>
        </p:nvGrpSpPr>
        <p:grpSpPr>
          <a:xfrm>
            <a:off x="5712716" y="4555902"/>
            <a:ext cx="295910" cy="397098"/>
            <a:chOff x="5562600" y="4631118"/>
            <a:chExt cx="295910" cy="397098"/>
          </a:xfrm>
        </p:grpSpPr>
        <p:grpSp>
          <p:nvGrpSpPr>
            <p:cNvPr id="57" name="קבוצה 56"/>
            <p:cNvGrpSpPr/>
            <p:nvPr/>
          </p:nvGrpSpPr>
          <p:grpSpPr>
            <a:xfrm>
              <a:off x="5562600" y="4631118"/>
              <a:ext cx="295910" cy="321882"/>
              <a:chOff x="5562600" y="4631118"/>
              <a:chExt cx="295910" cy="321882"/>
            </a:xfrm>
          </p:grpSpPr>
          <p:sp>
            <p:nvSpPr>
              <p:cNvPr id="62" name="Oval 47">
                <a:extLst>
                  <a:ext uri="{FF2B5EF4-FFF2-40B4-BE49-F238E27FC236}">
                    <a16:creationId xmlns:a16="http://schemas.microsoft.com/office/drawing/2014/main" xmlns="" id="{F3F18540-F0E7-42ED-A92E-22DD70174DA6}"/>
                  </a:ext>
                </a:extLst>
              </p:cNvPr>
              <p:cNvSpPr/>
              <p:nvPr/>
            </p:nvSpPr>
            <p:spPr>
              <a:xfrm>
                <a:off x="5562600" y="4743613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82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53">
                <a:extLst>
                  <a:ext uri="{FF2B5EF4-FFF2-40B4-BE49-F238E27FC236}">
                    <a16:creationId xmlns:a16="http://schemas.microsoft.com/office/drawing/2014/main" xmlns="" id="{DAA01CE3-D5BD-4F3D-B94F-83A94EB36C05}"/>
                  </a:ext>
                </a:extLst>
              </p:cNvPr>
              <p:cNvSpPr/>
              <p:nvPr/>
            </p:nvSpPr>
            <p:spPr>
              <a:xfrm>
                <a:off x="5676900" y="4838700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82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51">
                <a:extLst>
                  <a:ext uri="{FF2B5EF4-FFF2-40B4-BE49-F238E27FC236}">
                    <a16:creationId xmlns:a16="http://schemas.microsoft.com/office/drawing/2014/main" xmlns="" id="{E7AD2A90-89AA-439D-B7D7-842C93500D5F}"/>
                  </a:ext>
                </a:extLst>
              </p:cNvPr>
              <p:cNvSpPr/>
              <p:nvPr/>
            </p:nvSpPr>
            <p:spPr>
              <a:xfrm>
                <a:off x="5744210" y="4631118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82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קבוצה 57"/>
            <p:cNvGrpSpPr/>
            <p:nvPr/>
          </p:nvGrpSpPr>
          <p:grpSpPr>
            <a:xfrm>
              <a:off x="5622156" y="4714663"/>
              <a:ext cx="189620" cy="313553"/>
              <a:chOff x="5622156" y="4714663"/>
              <a:chExt cx="189620" cy="313553"/>
            </a:xfrm>
          </p:grpSpPr>
          <p:cxnSp>
            <p:nvCxnSpPr>
              <p:cNvPr id="59" name="Straight Connector 52">
                <a:extLst>
                  <a:ext uri="{FF2B5EF4-FFF2-40B4-BE49-F238E27FC236}">
                    <a16:creationId xmlns:a16="http://schemas.microsoft.com/office/drawing/2014/main" xmlns="" id="{F71ECC1F-1463-4C12-A68D-F90E6D18F0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150" y="4899628"/>
                <a:ext cx="0" cy="12858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8">
                <a:extLst>
                  <a:ext uri="{FF2B5EF4-FFF2-40B4-BE49-F238E27FC236}">
                    <a16:creationId xmlns:a16="http://schemas.microsoft.com/office/drawing/2014/main" xmlns="" id="{98C4E3EA-06F2-466B-BAB7-B05E5878A4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1776" y="4714663"/>
                <a:ext cx="0" cy="12858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46">
                <a:extLst>
                  <a:ext uri="{FF2B5EF4-FFF2-40B4-BE49-F238E27FC236}">
                    <a16:creationId xmlns:a16="http://schemas.microsoft.com/office/drawing/2014/main" xmlns="" id="{DE9C1122-8D27-4468-B1BB-7A94FD4CCB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2156" y="4830158"/>
                <a:ext cx="0" cy="12858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קבוצה 64"/>
          <p:cNvGrpSpPr/>
          <p:nvPr/>
        </p:nvGrpSpPr>
        <p:grpSpPr>
          <a:xfrm>
            <a:off x="8330507" y="4699141"/>
            <a:ext cx="269876" cy="754528"/>
            <a:chOff x="8196145" y="4783644"/>
            <a:chExt cx="269876" cy="754528"/>
          </a:xfrm>
        </p:grpSpPr>
        <p:sp>
          <p:nvSpPr>
            <p:cNvPr id="66" name="Oval 44">
              <a:extLst>
                <a:ext uri="{FF2B5EF4-FFF2-40B4-BE49-F238E27FC236}">
                  <a16:creationId xmlns:a16="http://schemas.microsoft.com/office/drawing/2014/main" xmlns="" id="{699BCC59-1886-4475-9B47-DFFE3BB8FBBB}"/>
                </a:ext>
              </a:extLst>
            </p:cNvPr>
            <p:cNvSpPr/>
            <p:nvPr/>
          </p:nvSpPr>
          <p:spPr>
            <a:xfrm>
              <a:off x="8304263" y="492291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קבוצה 66"/>
            <p:cNvGrpSpPr/>
            <p:nvPr/>
          </p:nvGrpSpPr>
          <p:grpSpPr>
            <a:xfrm>
              <a:off x="8196145" y="4783644"/>
              <a:ext cx="269876" cy="754528"/>
              <a:chOff x="8160340" y="4783644"/>
              <a:chExt cx="269876" cy="754528"/>
            </a:xfrm>
          </p:grpSpPr>
          <p:cxnSp>
            <p:nvCxnSpPr>
              <p:cNvPr id="68" name="Straight Connector 19">
                <a:extLst>
                  <a:ext uri="{FF2B5EF4-FFF2-40B4-BE49-F238E27FC236}">
                    <a16:creationId xmlns:a16="http://schemas.microsoft.com/office/drawing/2014/main" xmlns="" id="{368E0A72-9AB9-4324-B5A8-588DCA816E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3066" y="4817934"/>
                <a:ext cx="0" cy="53701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43">
                <a:extLst>
                  <a:ext uri="{FF2B5EF4-FFF2-40B4-BE49-F238E27FC236}">
                    <a16:creationId xmlns:a16="http://schemas.microsoft.com/office/drawing/2014/main" xmlns="" id="{7832E21C-EA19-4379-97A5-FFB7801BB64C}"/>
                  </a:ext>
                </a:extLst>
              </p:cNvPr>
              <p:cNvSpPr/>
              <p:nvPr/>
            </p:nvSpPr>
            <p:spPr>
              <a:xfrm>
                <a:off x="8315916" y="4783644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82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Oval 45">
                <a:extLst>
                  <a:ext uri="{FF2B5EF4-FFF2-40B4-BE49-F238E27FC236}">
                    <a16:creationId xmlns:a16="http://schemas.microsoft.com/office/drawing/2014/main" xmlns="" id="{67BD6BF9-33A0-4334-AB49-92DC3191F170}"/>
                  </a:ext>
                </a:extLst>
              </p:cNvPr>
              <p:cNvSpPr/>
              <p:nvPr/>
            </p:nvSpPr>
            <p:spPr>
              <a:xfrm>
                <a:off x="8160340" y="4801106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8299988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1" name="Straight Connector 20">
                <a:extLst>
                  <a:ext uri="{FF2B5EF4-FFF2-40B4-BE49-F238E27FC236}">
                    <a16:creationId xmlns:a16="http://schemas.microsoft.com/office/drawing/2014/main" xmlns="" id="{4F1B0118-2568-44AE-82C7-154947ADD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9639" y="4892109"/>
                <a:ext cx="0" cy="53701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7">
                <a:extLst>
                  <a:ext uri="{FF2B5EF4-FFF2-40B4-BE49-F238E27FC236}">
                    <a16:creationId xmlns:a16="http://schemas.microsoft.com/office/drawing/2014/main" xmlns="" id="{17A4FB8F-1660-44D6-9C98-50236DC194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0613" y="5001160"/>
                <a:ext cx="0" cy="53701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4" name="Straight Arrow Connector 55">
            <a:extLst>
              <a:ext uri="{FF2B5EF4-FFF2-40B4-BE49-F238E27FC236}">
                <a16:creationId xmlns:a16="http://schemas.microsoft.com/office/drawing/2014/main" xmlns="" id="{ED930796-D6F5-4813-9D37-1A193EBB47EB}"/>
              </a:ext>
            </a:extLst>
          </p:cNvPr>
          <p:cNvCxnSpPr/>
          <p:nvPr/>
        </p:nvCxnSpPr>
        <p:spPr>
          <a:xfrm flipH="1">
            <a:off x="6016425" y="4023024"/>
            <a:ext cx="1084536" cy="540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6">
            <a:extLst>
              <a:ext uri="{FF2B5EF4-FFF2-40B4-BE49-F238E27FC236}">
                <a16:creationId xmlns:a16="http://schemas.microsoft.com/office/drawing/2014/main" xmlns="" id="{7CEAABEE-7B4E-4A62-8B46-DE9403867986}"/>
              </a:ext>
            </a:extLst>
          </p:cNvPr>
          <p:cNvCxnSpPr>
            <a:cxnSpLocks/>
          </p:cNvCxnSpPr>
          <p:nvPr/>
        </p:nvCxnSpPr>
        <p:spPr>
          <a:xfrm>
            <a:off x="7100961" y="4023024"/>
            <a:ext cx="1230829" cy="68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14400" y="4563945"/>
                <a:ext cx="2727961" cy="447495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he-IL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𝐹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he-IL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he-I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563945"/>
                <a:ext cx="2727961" cy="447495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791200" y="3581400"/>
                <a:ext cx="2133600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={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} </m:t>
                          </m:r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81400"/>
                <a:ext cx="2133600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קבוצה 1"/>
          <p:cNvGrpSpPr/>
          <p:nvPr/>
        </p:nvGrpSpPr>
        <p:grpSpPr>
          <a:xfrm>
            <a:off x="4724400" y="2743200"/>
            <a:ext cx="4326556" cy="3886200"/>
            <a:chOff x="4724400" y="2743200"/>
            <a:chExt cx="4326556" cy="3886200"/>
          </a:xfrm>
        </p:grpSpPr>
        <p:sp>
          <p:nvSpPr>
            <p:cNvPr id="6" name="Oval 7">
              <a:extLst>
                <a:ext uri="{FF2B5EF4-FFF2-40B4-BE49-F238E27FC236}">
                  <a16:creationId xmlns:a16="http://schemas.microsoft.com/office/drawing/2014/main" xmlns="" id="{7B881826-5A13-4C29-8B85-2B36FAEC70BB}"/>
                </a:ext>
              </a:extLst>
            </p:cNvPr>
            <p:cNvSpPr/>
            <p:nvPr/>
          </p:nvSpPr>
          <p:spPr>
            <a:xfrm>
              <a:off x="4724400" y="2743200"/>
              <a:ext cx="4326556" cy="388620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772400" y="6248400"/>
                  <a:ext cx="512704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ℳ</m:t>
                        </m:r>
                      </m:oMath>
                    </m:oMathPara>
                  </a14:m>
                  <a:endParaRPr lang="he-IL" dirty="0">
                    <a:solidFill>
                      <a:srgbClr val="00FF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6248400"/>
                  <a:ext cx="512704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קבוצה 2"/>
          <p:cNvGrpSpPr/>
          <p:nvPr/>
        </p:nvGrpSpPr>
        <p:grpSpPr>
          <a:xfrm>
            <a:off x="4572000" y="1035050"/>
            <a:ext cx="4506831" cy="7575550"/>
            <a:chOff x="4572000" y="1035050"/>
            <a:chExt cx="4506831" cy="7575550"/>
          </a:xfrm>
        </p:grpSpPr>
        <p:sp>
          <p:nvSpPr>
            <p:cNvPr id="47" name="Rectangle 134">
              <a:extLst>
                <a:ext uri="{FF2B5EF4-FFF2-40B4-BE49-F238E27FC236}">
                  <a16:creationId xmlns:a16="http://schemas.microsoft.com/office/drawing/2014/main" xmlns="" id="{CFF8E49A-A9CD-483F-BED3-A3CE98FB3BD9}"/>
                </a:ext>
              </a:extLst>
            </p:cNvPr>
            <p:cNvSpPr/>
            <p:nvPr/>
          </p:nvSpPr>
          <p:spPr>
            <a:xfrm>
              <a:off x="4572000" y="1035050"/>
              <a:ext cx="4506831" cy="75755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  <a:scene3d>
              <a:camera prst="orthographicFront">
                <a:rot lat="16502247" lon="297770" rev="2130450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724400" y="4415251"/>
                  <a:ext cx="45720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𝒯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𝑃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ℳ</m:t>
                        </m:r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0" y="4415251"/>
                  <a:ext cx="457200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42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638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07383" y="5567571"/>
            <a:ext cx="2286000" cy="707886"/>
            <a:chOff x="990600" y="5485745"/>
            <a:chExt cx="228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90600" y="5485745"/>
                  <a:ext cx="2286000" cy="70788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he-IL" sz="4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e-IL" sz="4000" i="1">
                                <a:latin typeface="Cambria Math"/>
                              </a:rPr>
                              <m:t>                </m:t>
                            </m:r>
                          </m:e>
                        </m:d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5485745"/>
                  <a:ext cx="22860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2" descr="Image result for eeg signa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6" t="44815" r="7284" b="18541"/>
            <a:stretch/>
          </p:blipFill>
          <p:spPr bwMode="auto">
            <a:xfrm>
              <a:off x="1234140" y="5626012"/>
              <a:ext cx="1798921" cy="50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TextBox 114"/>
          <p:cNvSpPr txBox="1"/>
          <p:nvPr/>
        </p:nvSpPr>
        <p:spPr>
          <a:xfrm>
            <a:off x="548638" y="838200"/>
            <a:ext cx="7985761" cy="461649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en-US" sz="2400" dirty="0" smtClean="0">
                <a:solidFill>
                  <a:srgbClr val="002060"/>
                </a:solidFill>
                <a:cs typeface="+mj-cs"/>
              </a:rPr>
              <a:t>Example: 3 healthy subjects, 3 stimulations</a:t>
            </a:r>
            <a:endParaRPr lang="en-US" sz="2400" dirty="0">
              <a:solidFill>
                <a:srgbClr val="002060"/>
              </a:solidFill>
              <a:cs typeface="+mj-cs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09840"/>
            <a:ext cx="4465318" cy="334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01" y="1676400"/>
            <a:ext cx="5189998" cy="345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32124" y="5730290"/>
            <a:ext cx="2286000" cy="707886"/>
            <a:chOff x="990600" y="5485745"/>
            <a:chExt cx="228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90600" y="5485745"/>
                  <a:ext cx="2286000" cy="70788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he-IL" sz="4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e-IL" sz="4000" i="1">
                                <a:latin typeface="Cambria Math"/>
                              </a:rPr>
                              <m:t>                </m:t>
                            </m:r>
                          </m:e>
                        </m:d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5485745"/>
                  <a:ext cx="2286000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2" descr="Image result for eeg signa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6" t="44815" r="7284" b="18541"/>
            <a:stretch/>
          </p:blipFill>
          <p:spPr bwMode="auto">
            <a:xfrm>
              <a:off x="1234140" y="5626012"/>
              <a:ext cx="1798921" cy="50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-43135" y="5921514"/>
            <a:ext cx="2286000" cy="707886"/>
            <a:chOff x="990600" y="5485745"/>
            <a:chExt cx="228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990600" y="5485745"/>
                  <a:ext cx="2286000" cy="70788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he-IL" sz="4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e-IL" sz="4000" i="1">
                                <a:latin typeface="Cambria Math"/>
                              </a:rPr>
                              <m:t>                </m:t>
                            </m:r>
                          </m:e>
                        </m:d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5485745"/>
                  <a:ext cx="2286000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Picture 2" descr="Image result for eeg signa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6" t="44815" r="7284" b="18541"/>
            <a:stretch/>
          </p:blipFill>
          <p:spPr bwMode="auto">
            <a:xfrm>
              <a:off x="1234140" y="5626012"/>
              <a:ext cx="1798921" cy="50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קבוצה 6"/>
          <p:cNvGrpSpPr/>
          <p:nvPr/>
        </p:nvGrpSpPr>
        <p:grpSpPr>
          <a:xfrm>
            <a:off x="6713225" y="5547525"/>
            <a:ext cx="2194578" cy="1109662"/>
            <a:chOff x="6858000" y="5638800"/>
            <a:chExt cx="2194578" cy="1109662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5638800"/>
              <a:ext cx="219457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305800" y="6400800"/>
                  <a:ext cx="403892" cy="276999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ℳ</m:t>
                        </m:r>
                      </m:oMath>
                    </m:oMathPara>
                  </a14:m>
                  <a:endParaRPr lang="he-IL" sz="1200" dirty="0">
                    <a:solidFill>
                      <a:srgbClr val="00FFFF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800" y="6400800"/>
                  <a:ext cx="403892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34200" y="568199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𝒯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𝑃</m:t>
                                </m:r>
                              </m:e>
                            </m:acc>
                          </m:sub>
                        </m:sSub>
                        <m:r>
                          <a:rPr lang="en-US" sz="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ℳ</m:t>
                        </m:r>
                      </m:oMath>
                    </m:oMathPara>
                  </a14:m>
                  <a:endParaRPr lang="he-IL" sz="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681990"/>
                  <a:ext cx="457200" cy="21544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35358"/>
          <a:stretch/>
        </p:blipFill>
        <p:spPr bwMode="auto">
          <a:xfrm>
            <a:off x="4182533" y="5363813"/>
            <a:ext cx="1303867" cy="96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35358"/>
          <a:stretch/>
        </p:blipFill>
        <p:spPr bwMode="auto">
          <a:xfrm>
            <a:off x="3953933" y="5547525"/>
            <a:ext cx="1303867" cy="96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35358"/>
          <a:stretch/>
        </p:blipFill>
        <p:spPr bwMode="auto">
          <a:xfrm>
            <a:off x="3733798" y="5717012"/>
            <a:ext cx="1303867" cy="9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17185" y="5867400"/>
                <a:ext cx="914400" cy="2616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𝑐𝑜𝑣𝑎𝑟𝑖𝑎𝑛𝑐𝑒</m:t>
                      </m:r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85" y="5867400"/>
                <a:ext cx="914400" cy="2616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חץ ימינה 23"/>
          <p:cNvSpPr/>
          <p:nvPr/>
        </p:nvSpPr>
        <p:spPr>
          <a:xfrm>
            <a:off x="5578903" y="6085663"/>
            <a:ext cx="1073132" cy="897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86400" y="5694156"/>
                <a:ext cx="1134533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/>
                        </a:rPr>
                        <m:t>𝑅𝑖𝑒𝑚𝑎𝑛𝑛𝑖𝑎𝑛</m:t>
                      </m:r>
                    </m:oMath>
                    <m:oMath xmlns:m="http://schemas.openxmlformats.org/officeDocument/2006/math">
                      <m:r>
                        <a:rPr lang="en-US" sz="1100" b="0" i="1" dirty="0" smtClean="0">
                          <a:latin typeface="Cambria Math"/>
                        </a:rPr>
                        <m:t> </m:t>
                      </m:r>
                      <m:r>
                        <a:rPr lang="en-US" sz="1100" b="0" i="1" dirty="0" smtClean="0">
                          <a:latin typeface="Cambria Math"/>
                        </a:rPr>
                        <m:t>𝐺𝑒𝑜𝑚𝑒𝑡𝑟𝑦</m:t>
                      </m:r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94156"/>
                <a:ext cx="1134533" cy="430887"/>
              </a:xfrm>
              <a:prstGeom prst="rect">
                <a:avLst/>
              </a:prstGeom>
              <a:blipFill rotWithShape="1">
                <a:blip r:embed="rId1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חץ ימינה 28"/>
          <p:cNvSpPr/>
          <p:nvPr/>
        </p:nvSpPr>
        <p:spPr>
          <a:xfrm>
            <a:off x="2566946" y="6125043"/>
            <a:ext cx="1073132" cy="897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/>
          <p:cNvSpPr/>
          <p:nvPr/>
        </p:nvSpPr>
        <p:spPr>
          <a:xfrm rot="20170621">
            <a:off x="1094219" y="2908373"/>
            <a:ext cx="657634" cy="10291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/>
          <p:cNvSpPr/>
          <p:nvPr/>
        </p:nvSpPr>
        <p:spPr>
          <a:xfrm rot="20170621">
            <a:off x="5361419" y="2908373"/>
            <a:ext cx="657634" cy="10291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/>
          <p:cNvSpPr/>
          <p:nvPr/>
        </p:nvSpPr>
        <p:spPr>
          <a:xfrm rot="1444771">
            <a:off x="1741311" y="2738793"/>
            <a:ext cx="611543" cy="1195666"/>
          </a:xfrm>
          <a:prstGeom prst="ellipse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/>
          <p:cNvSpPr/>
          <p:nvPr/>
        </p:nvSpPr>
        <p:spPr>
          <a:xfrm rot="1444771">
            <a:off x="5961600" y="2663534"/>
            <a:ext cx="611543" cy="1195666"/>
          </a:xfrm>
          <a:prstGeom prst="ellipse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/>
          <p:cNvSpPr/>
          <p:nvPr/>
        </p:nvSpPr>
        <p:spPr>
          <a:xfrm rot="2385259">
            <a:off x="1948943" y="3029581"/>
            <a:ext cx="801802" cy="11956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/>
          <p:cNvSpPr/>
          <p:nvPr/>
        </p:nvSpPr>
        <p:spPr>
          <a:xfrm rot="2385259">
            <a:off x="6155202" y="3029579"/>
            <a:ext cx="801802" cy="11956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165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  <p:bldP spid="27" grpId="0"/>
      <p:bldP spid="29" grpId="0" animBg="1"/>
      <p:bldP spid="3" grpId="0" animBg="1"/>
      <p:bldP spid="26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0038" y="685800"/>
                <a:ext cx="8442961" cy="7162009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1">
                <a:spAutoFit/>
              </a:bodyPr>
              <a:lstStyle/>
              <a:p>
                <a:pPr algn="just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Suggested approach: Parallel Transport</a:t>
                </a:r>
              </a:p>
              <a:p>
                <a:pPr algn="just">
                  <a:spcBef>
                    <a:spcPct val="20000"/>
                  </a:spcBef>
                </a:pPr>
                <a:endParaRPr lang="en-US" sz="140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and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be the Riemannian mean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.</a:t>
                </a: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Project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the covariance matrices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into the tangent 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𝒯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/>
                      </a:rPr>
                      <m:t>ℳ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Apply PT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along the geodesic</a:t>
                </a:r>
                <a:r>
                  <a:rPr lang="en-US" sz="2000" dirty="0">
                    <a:solidFill>
                      <a:srgbClr val="002060"/>
                    </a:solidFill>
                  </a:rPr>
                  <a:t>geodesic path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002060"/>
                    </a:solidFill>
                  </a:rPr>
                  <a:t>Closed form expression:</a:t>
                </a:r>
              </a:p>
              <a:p>
                <a:pPr algn="just">
                  <a:spcBef>
                    <a:spcPct val="20000"/>
                  </a:spcBef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2060"/>
                    </a:solidFill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𝐸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≜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𝑃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b="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>
                  <a:spcBef>
                    <a:spcPct val="20000"/>
                  </a:spcBef>
                </a:pPr>
                <a:endParaRPr lang="en-US" sz="2000" b="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sz="2000" b="0" dirty="0" smtClean="0">
                  <a:solidFill>
                    <a:srgbClr val="002060"/>
                  </a:solidFill>
                </a:endParaRPr>
              </a:p>
              <a:p>
                <a:pPr marL="342900" indent="-3429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8" y="685800"/>
                <a:ext cx="8442961" cy="7162009"/>
              </a:xfrm>
              <a:prstGeom prst="rect">
                <a:avLst/>
              </a:prstGeom>
              <a:blipFill rotWithShape="1">
                <a:blip r:embed="rId2"/>
                <a:stretch>
                  <a:fillRect l="-722" t="-511" r="-7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7">
            <a:extLst>
              <a:ext uri="{FF2B5EF4-FFF2-40B4-BE49-F238E27FC236}">
                <a16:creationId xmlns:a16="http://schemas.microsoft.com/office/drawing/2014/main" xmlns="" id="{7B881826-5A13-4C29-8B85-2B36FAEC70BB}"/>
              </a:ext>
            </a:extLst>
          </p:cNvPr>
          <p:cNvSpPr/>
          <p:nvPr/>
        </p:nvSpPr>
        <p:spPr>
          <a:xfrm>
            <a:off x="4114800" y="2743200"/>
            <a:ext cx="4326556" cy="388620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  <a:scene3d>
            <a:camera prst="orthographicFront">
              <a:rot lat="17099985" lon="0" rev="0"/>
            </a:camera>
            <a:lightRig rig="threePt" dir="t"/>
          </a:scene3d>
          <a:sp3d>
            <a:bevelT w="1879600" h="1619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xmlns="" id="{5891E857-CCB5-4D3B-87BB-FFA65F77C2D5}"/>
              </a:ext>
            </a:extLst>
          </p:cNvPr>
          <p:cNvSpPr/>
          <p:nvPr/>
        </p:nvSpPr>
        <p:spPr>
          <a:xfrm>
            <a:off x="3581400" y="3804675"/>
            <a:ext cx="2485613" cy="2596125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solidFill>
              <a:srgbClr val="0000FF"/>
            </a:solidFill>
          </a:ln>
          <a:scene3d>
            <a:camera prst="orthographicFront">
              <a:rot lat="16967841" lon="2863362" rev="201299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78">
            <a:extLst>
              <a:ext uri="{FF2B5EF4-FFF2-40B4-BE49-F238E27FC236}">
                <a16:creationId xmlns:a16="http://schemas.microsoft.com/office/drawing/2014/main" xmlns="" id="{AEDC1569-ABD9-4F70-AFAE-63C7ACD6F536}"/>
              </a:ext>
            </a:extLst>
          </p:cNvPr>
          <p:cNvSpPr/>
          <p:nvPr/>
        </p:nvSpPr>
        <p:spPr>
          <a:xfrm>
            <a:off x="6248400" y="3733800"/>
            <a:ext cx="2845546" cy="297206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  <a:scene3d>
            <a:camera prst="orthographicFront">
              <a:rot lat="17248114" lon="2448438" rev="1693089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22">
            <a:extLst>
              <a:ext uri="{FF2B5EF4-FFF2-40B4-BE49-F238E27FC236}">
                <a16:creationId xmlns:a16="http://schemas.microsoft.com/office/drawing/2014/main" xmlns="" id="{D1747B64-666D-4B1E-A3A5-591C76008EA5}"/>
              </a:ext>
            </a:extLst>
          </p:cNvPr>
          <p:cNvSpPr/>
          <p:nvPr/>
        </p:nvSpPr>
        <p:spPr>
          <a:xfrm>
            <a:off x="5217582" y="4788258"/>
            <a:ext cx="2310767" cy="418186"/>
          </a:xfrm>
          <a:custGeom>
            <a:avLst/>
            <a:gdLst>
              <a:gd name="connsiteX0" fmla="*/ 0 w 2508250"/>
              <a:gd name="connsiteY0" fmla="*/ 235373 h 578273"/>
              <a:gd name="connsiteX1" fmla="*/ 1092200 w 2508250"/>
              <a:gd name="connsiteY1" fmla="*/ 13123 h 578273"/>
              <a:gd name="connsiteX2" fmla="*/ 2508250 w 2508250"/>
              <a:gd name="connsiteY2" fmla="*/ 578273 h 57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0" h="578273">
                <a:moveTo>
                  <a:pt x="0" y="235373"/>
                </a:moveTo>
                <a:cubicBezTo>
                  <a:pt x="337079" y="95673"/>
                  <a:pt x="674158" y="-44027"/>
                  <a:pt x="1092200" y="13123"/>
                </a:cubicBezTo>
                <a:cubicBezTo>
                  <a:pt x="1510242" y="70273"/>
                  <a:pt x="2009246" y="324273"/>
                  <a:pt x="2508250" y="57827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4733269" y="4569488"/>
            <a:ext cx="1027238" cy="894565"/>
            <a:chOff x="4741867" y="2431023"/>
            <a:chExt cx="1027238" cy="894565"/>
          </a:xfrm>
        </p:grpSpPr>
        <p:cxnSp>
          <p:nvCxnSpPr>
            <p:cNvPr id="45" name="Straight Connector 71">
              <a:extLst>
                <a:ext uri="{FF2B5EF4-FFF2-40B4-BE49-F238E27FC236}">
                  <a16:creationId xmlns:a16="http://schemas.microsoft.com/office/drawing/2014/main" xmlns="" id="{77BE5BF9-C988-4C19-BC0E-B9BEFD962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691" y="2486228"/>
              <a:ext cx="26745" cy="921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72">
              <a:extLst>
                <a:ext uri="{FF2B5EF4-FFF2-40B4-BE49-F238E27FC236}">
                  <a16:creationId xmlns:a16="http://schemas.microsoft.com/office/drawing/2014/main" xmlns="" id="{819F4510-80F5-4A59-ACA5-21027E56D1B7}"/>
                </a:ext>
              </a:extLst>
            </p:cNvPr>
            <p:cNvSpPr/>
            <p:nvPr/>
          </p:nvSpPr>
          <p:spPr>
            <a:xfrm>
              <a:off x="5654805" y="2527218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7129290" lon="18911358" rev="36267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70">
              <a:extLst>
                <a:ext uri="{FF2B5EF4-FFF2-40B4-BE49-F238E27FC236}">
                  <a16:creationId xmlns:a16="http://schemas.microsoft.com/office/drawing/2014/main" xmlns="" id="{F134B643-FE3E-4635-94E9-E10AE8A0A4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95247" y="3115672"/>
              <a:ext cx="31792" cy="1500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54">
              <a:extLst>
                <a:ext uri="{FF2B5EF4-FFF2-40B4-BE49-F238E27FC236}">
                  <a16:creationId xmlns:a16="http://schemas.microsoft.com/office/drawing/2014/main" xmlns="" id="{538DC3B3-7833-40C7-8014-BA2210EA100E}"/>
                </a:ext>
              </a:extLst>
            </p:cNvPr>
            <p:cNvSpPr/>
            <p:nvPr/>
          </p:nvSpPr>
          <p:spPr>
            <a:xfrm>
              <a:off x="5141853" y="2775152"/>
              <a:ext cx="114300" cy="1143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scene3d>
              <a:camera prst="orthographicFront">
                <a:rot lat="18074484" lon="21010362" rev="166766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69">
              <a:extLst>
                <a:ext uri="{FF2B5EF4-FFF2-40B4-BE49-F238E27FC236}">
                  <a16:creationId xmlns:a16="http://schemas.microsoft.com/office/drawing/2014/main" xmlns="" id="{F21B0B01-BDDB-43A7-BF9C-4F49AB67C72D}"/>
                </a:ext>
              </a:extLst>
            </p:cNvPr>
            <p:cNvSpPr/>
            <p:nvPr/>
          </p:nvSpPr>
          <p:spPr>
            <a:xfrm>
              <a:off x="4778344" y="3211288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7775887" lon="20746319" rev="2499862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63">
              <a:extLst>
                <a:ext uri="{FF2B5EF4-FFF2-40B4-BE49-F238E27FC236}">
                  <a16:creationId xmlns:a16="http://schemas.microsoft.com/office/drawing/2014/main" xmlns="" id="{F95BCC77-DAD7-44DC-8C22-A7FA2D419B97}"/>
                </a:ext>
              </a:extLst>
            </p:cNvPr>
            <p:cNvSpPr/>
            <p:nvPr/>
          </p:nvSpPr>
          <p:spPr>
            <a:xfrm>
              <a:off x="4741867" y="3067978"/>
              <a:ext cx="114300" cy="1143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scene3d>
              <a:camera prst="orthographicFront">
                <a:rot lat="18074484" lon="21010362" rev="166766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64">
              <a:extLst>
                <a:ext uri="{FF2B5EF4-FFF2-40B4-BE49-F238E27FC236}">
                  <a16:creationId xmlns:a16="http://schemas.microsoft.com/office/drawing/2014/main" xmlns="" id="{E29DEB12-2631-4B2B-B876-F989FE4F8BAC}"/>
                </a:ext>
              </a:extLst>
            </p:cNvPr>
            <p:cNvSpPr/>
            <p:nvPr/>
          </p:nvSpPr>
          <p:spPr>
            <a:xfrm>
              <a:off x="4741867" y="2832302"/>
              <a:ext cx="114300" cy="1143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scene3d>
              <a:camera prst="orthographicFront">
                <a:rot lat="18074484" lon="21010362" rev="166766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65">
              <a:extLst>
                <a:ext uri="{FF2B5EF4-FFF2-40B4-BE49-F238E27FC236}">
                  <a16:creationId xmlns:a16="http://schemas.microsoft.com/office/drawing/2014/main" xmlns="" id="{C5845006-88B4-4553-BE0A-CA7142090B3E}"/>
                </a:ext>
              </a:extLst>
            </p:cNvPr>
            <p:cNvSpPr/>
            <p:nvPr/>
          </p:nvSpPr>
          <p:spPr>
            <a:xfrm>
              <a:off x="5622793" y="2431023"/>
              <a:ext cx="114300" cy="1143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scene3d>
              <a:camera prst="orthographicFront">
                <a:rot lat="18074484" lon="21010362" rev="166766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34">
              <a:extLst>
                <a:ext uri="{FF2B5EF4-FFF2-40B4-BE49-F238E27FC236}">
                  <a16:creationId xmlns:a16="http://schemas.microsoft.com/office/drawing/2014/main" xmlns="" id="{78FE6315-AE1C-49EA-9192-2A0DF53F1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180" y="2515599"/>
              <a:ext cx="428625" cy="30717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75">
              <a:extLst>
                <a:ext uri="{FF2B5EF4-FFF2-40B4-BE49-F238E27FC236}">
                  <a16:creationId xmlns:a16="http://schemas.microsoft.com/office/drawing/2014/main" xmlns="" id="{AB0B1C9C-6264-4961-8D6D-6956F03F5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4780" y="2819603"/>
              <a:ext cx="357186" cy="5318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76">
              <a:extLst>
                <a:ext uri="{FF2B5EF4-FFF2-40B4-BE49-F238E27FC236}">
                  <a16:creationId xmlns:a16="http://schemas.microsoft.com/office/drawing/2014/main" xmlns="" id="{3ED3A54B-8D2C-4029-8D02-DCB57277B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872" y="2827541"/>
              <a:ext cx="364332" cy="26431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קבוצה 7"/>
          <p:cNvGrpSpPr/>
          <p:nvPr/>
        </p:nvGrpSpPr>
        <p:grpSpPr>
          <a:xfrm>
            <a:off x="7151908" y="4750828"/>
            <a:ext cx="1132113" cy="963622"/>
            <a:chOff x="7353300" y="2723655"/>
            <a:chExt cx="1132113" cy="963622"/>
          </a:xfrm>
        </p:grpSpPr>
        <p:sp>
          <p:nvSpPr>
            <p:cNvPr id="73" name="Oval 42">
              <a:extLst>
                <a:ext uri="{FF2B5EF4-FFF2-40B4-BE49-F238E27FC236}">
                  <a16:creationId xmlns:a16="http://schemas.microsoft.com/office/drawing/2014/main" xmlns="" id="{FA2D68DF-990F-451F-9ECD-304BD33E0C87}"/>
                </a:ext>
              </a:extLst>
            </p:cNvPr>
            <p:cNvSpPr/>
            <p:nvPr/>
          </p:nvSpPr>
          <p:spPr>
            <a:xfrm>
              <a:off x="8231945" y="3572977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8429626" lon="21030555" rev="1873066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8" name="Straight Connector 19">
              <a:extLst>
                <a:ext uri="{FF2B5EF4-FFF2-40B4-BE49-F238E27FC236}">
                  <a16:creationId xmlns:a16="http://schemas.microsoft.com/office/drawing/2014/main" xmlns="" id="{B5BCB090-6171-410A-87AC-2CBF10C36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0922" y="3413328"/>
              <a:ext cx="135732" cy="21193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57">
              <a:extLst>
                <a:ext uri="{FF2B5EF4-FFF2-40B4-BE49-F238E27FC236}">
                  <a16:creationId xmlns:a16="http://schemas.microsoft.com/office/drawing/2014/main" xmlns="" id="{6C9A2D8E-B285-4813-9B10-C1034D8A70FE}"/>
                </a:ext>
              </a:extLst>
            </p:cNvPr>
            <p:cNvSpPr/>
            <p:nvPr/>
          </p:nvSpPr>
          <p:spPr>
            <a:xfrm>
              <a:off x="7678790" y="3114421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899995" lon="0" rev="189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51">
              <a:extLst>
                <a:ext uri="{FF2B5EF4-FFF2-40B4-BE49-F238E27FC236}">
                  <a16:creationId xmlns:a16="http://schemas.microsoft.com/office/drawing/2014/main" xmlns="" id="{74DC3D26-BF3D-4FAD-A7C2-DE4F9367BDD8}"/>
                </a:ext>
              </a:extLst>
            </p:cNvPr>
            <p:cNvSpPr/>
            <p:nvPr/>
          </p:nvSpPr>
          <p:spPr>
            <a:xfrm>
              <a:off x="8371113" y="3350836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7">
              <a:extLst>
                <a:ext uri="{FF2B5EF4-FFF2-40B4-BE49-F238E27FC236}">
                  <a16:creationId xmlns:a16="http://schemas.microsoft.com/office/drawing/2014/main" xmlns="" id="{6236FDB6-D1DE-417A-B352-86BE147058E9}"/>
                </a:ext>
              </a:extLst>
            </p:cNvPr>
            <p:cNvSpPr/>
            <p:nvPr/>
          </p:nvSpPr>
          <p:spPr>
            <a:xfrm>
              <a:off x="7836399" y="352792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8">
              <a:extLst>
                <a:ext uri="{FF2B5EF4-FFF2-40B4-BE49-F238E27FC236}">
                  <a16:creationId xmlns:a16="http://schemas.microsoft.com/office/drawing/2014/main" xmlns="" id="{A04C2750-3599-4E28-878B-F78457051B47}"/>
                </a:ext>
              </a:extLst>
            </p:cNvPr>
            <p:cNvSpPr/>
            <p:nvPr/>
          </p:nvSpPr>
          <p:spPr>
            <a:xfrm>
              <a:off x="7562446" y="2723655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Arrow Connector 3">
              <a:extLst>
                <a:ext uri="{FF2B5EF4-FFF2-40B4-BE49-F238E27FC236}">
                  <a16:creationId xmlns:a16="http://schemas.microsoft.com/office/drawing/2014/main" xmlns="" id="{1A537E49-772F-4B52-8A30-7428C2BCBA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33697" y="2829922"/>
              <a:ext cx="102395" cy="329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32">
              <a:extLst>
                <a:ext uri="{FF2B5EF4-FFF2-40B4-BE49-F238E27FC236}">
                  <a16:creationId xmlns:a16="http://schemas.microsoft.com/office/drawing/2014/main" xmlns="" id="{E0758AEE-FCD8-4B08-B6E5-89C2659BD55B}"/>
                </a:ext>
              </a:extLst>
            </p:cNvPr>
            <p:cNvCxnSpPr>
              <a:cxnSpLocks/>
            </p:cNvCxnSpPr>
            <p:nvPr/>
          </p:nvCxnSpPr>
          <p:spPr>
            <a:xfrm>
              <a:off x="7729741" y="3152978"/>
              <a:ext cx="142081" cy="381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37">
              <a:extLst>
                <a:ext uri="{FF2B5EF4-FFF2-40B4-BE49-F238E27FC236}">
                  <a16:creationId xmlns:a16="http://schemas.microsoft.com/office/drawing/2014/main" xmlns="" id="{121413D4-F733-43CD-A625-D282CC3D1085}"/>
                </a:ext>
              </a:extLst>
            </p:cNvPr>
            <p:cNvCxnSpPr>
              <a:cxnSpLocks/>
            </p:cNvCxnSpPr>
            <p:nvPr/>
          </p:nvCxnSpPr>
          <p:spPr>
            <a:xfrm>
              <a:off x="7745616" y="3162503"/>
              <a:ext cx="616744" cy="2246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58">
              <a:extLst>
                <a:ext uri="{FF2B5EF4-FFF2-40B4-BE49-F238E27FC236}">
                  <a16:creationId xmlns:a16="http://schemas.microsoft.com/office/drawing/2014/main" xmlns="" id="{52FD11A7-D598-452A-86D5-CF127BF1F8E0}"/>
                </a:ext>
              </a:extLst>
            </p:cNvPr>
            <p:cNvSpPr/>
            <p:nvPr/>
          </p:nvSpPr>
          <p:spPr>
            <a:xfrm>
              <a:off x="7498340" y="2861267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8429626" lon="21030555" rev="2083066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59">
              <a:extLst>
                <a:ext uri="{FF2B5EF4-FFF2-40B4-BE49-F238E27FC236}">
                  <a16:creationId xmlns:a16="http://schemas.microsoft.com/office/drawing/2014/main" xmlns="" id="{9F3EA60B-BD13-4180-AF19-8DAD9C882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7317" y="2789441"/>
              <a:ext cx="57330" cy="1241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7353300" y="3129103"/>
                  <a:ext cx="495300" cy="32226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he-IL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300" y="3129103"/>
                  <a:ext cx="495300" cy="32226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970281" y="4966623"/>
                <a:ext cx="495300" cy="31669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he-IL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81" y="4966623"/>
                <a:ext cx="495300" cy="3166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8D3DD8C-ACBA-4716-9089-74C87B6D49AB}"/>
              </a:ext>
            </a:extLst>
          </p:cNvPr>
          <p:cNvSpPr/>
          <p:nvPr/>
        </p:nvSpPr>
        <p:spPr>
          <a:xfrm>
            <a:off x="5621369" y="4583685"/>
            <a:ext cx="114300" cy="1143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scene3d>
            <a:camera prst="orthographicFront">
              <a:rot lat="18899995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C6783D06-55A1-4C86-BC34-1C2CDB19F703}"/>
              </a:ext>
            </a:extLst>
          </p:cNvPr>
          <p:cNvSpPr/>
          <p:nvPr/>
        </p:nvSpPr>
        <p:spPr>
          <a:xfrm>
            <a:off x="4744283" y="5214859"/>
            <a:ext cx="114300" cy="1143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scene3d>
            <a:camera prst="orthographicFront">
              <a:rot lat="18899995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186646B1-BBA8-4493-97E5-2C8DE9F9258A}"/>
              </a:ext>
            </a:extLst>
          </p:cNvPr>
          <p:cNvSpPr/>
          <p:nvPr/>
        </p:nvSpPr>
        <p:spPr>
          <a:xfrm>
            <a:off x="4748577" y="4972992"/>
            <a:ext cx="114300" cy="1143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scene3d>
            <a:camera prst="orthographicFront">
              <a:rot lat="18899995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Straight Arrow Connector 98">
            <a:extLst>
              <a:ext uri="{FF2B5EF4-FFF2-40B4-BE49-F238E27FC236}">
                <a16:creationId xmlns:a16="http://schemas.microsoft.com/office/drawing/2014/main" xmlns="" id="{6FAC8858-CA96-431B-9DCE-0BA389EAE459}"/>
              </a:ext>
            </a:extLst>
          </p:cNvPr>
          <p:cNvCxnSpPr/>
          <p:nvPr/>
        </p:nvCxnSpPr>
        <p:spPr>
          <a:xfrm flipH="1" flipV="1">
            <a:off x="7442245" y="4833914"/>
            <a:ext cx="69958" cy="3762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01">
            <a:extLst>
              <a:ext uri="{FF2B5EF4-FFF2-40B4-BE49-F238E27FC236}">
                <a16:creationId xmlns:a16="http://schemas.microsoft.com/office/drawing/2014/main" xmlns="" id="{9F775828-43B3-442D-888B-739FDF680EAD}"/>
              </a:ext>
            </a:extLst>
          </p:cNvPr>
          <p:cNvCxnSpPr>
            <a:cxnSpLocks/>
          </p:cNvCxnSpPr>
          <p:nvPr/>
        </p:nvCxnSpPr>
        <p:spPr>
          <a:xfrm flipH="1" flipV="1">
            <a:off x="7034365" y="5020040"/>
            <a:ext cx="477838" cy="19011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04">
            <a:extLst>
              <a:ext uri="{FF2B5EF4-FFF2-40B4-BE49-F238E27FC236}">
                <a16:creationId xmlns:a16="http://schemas.microsoft.com/office/drawing/2014/main" xmlns="" id="{4FEA6E8A-DA92-4A3C-82F0-3D640427A949}"/>
              </a:ext>
            </a:extLst>
          </p:cNvPr>
          <p:cNvCxnSpPr>
            <a:cxnSpLocks/>
          </p:cNvCxnSpPr>
          <p:nvPr/>
        </p:nvCxnSpPr>
        <p:spPr>
          <a:xfrm>
            <a:off x="7512203" y="5210151"/>
            <a:ext cx="655637" cy="2000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91400" y="6248400"/>
                <a:ext cx="512704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FFFF"/>
                          </a:solidFill>
                          <a:latin typeface="Cambria Math"/>
                        </a:rPr>
                        <m:t>ℳ</m:t>
                      </m:r>
                    </m:oMath>
                  </m:oMathPara>
                </a14:m>
                <a:endParaRPr lang="he-IL" dirty="0">
                  <a:solidFill>
                    <a:srgbClr val="00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6248400"/>
                <a:ext cx="51270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305800" y="5715000"/>
                <a:ext cx="457200" cy="35272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𝒯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ℳ</m:t>
                      </m:r>
                    </m:oMath>
                  </m:oMathPara>
                </a14:m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715000"/>
                <a:ext cx="457200" cy="352725"/>
              </a:xfrm>
              <a:prstGeom prst="rect">
                <a:avLst/>
              </a:prstGeom>
              <a:blipFill rotWithShape="1">
                <a:blip r:embed="rId6"/>
                <a:stretch>
                  <a:fillRect r="-65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 rot="-960000">
                <a:off x="3767666" y="5205932"/>
                <a:ext cx="457200" cy="35272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𝒯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/>
                        </a:rPr>
                        <m:t>ℳ</m:t>
                      </m:r>
                    </m:oMath>
                  </m:oMathPara>
                </a14:m>
                <a:endParaRPr lang="he-IL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960000">
                <a:off x="3767666" y="5205932"/>
                <a:ext cx="457200" cy="352725"/>
              </a:xfrm>
              <a:prstGeom prst="rect">
                <a:avLst/>
              </a:prstGeom>
              <a:blipFill rotWithShape="1">
                <a:blip r:embed="rId7"/>
                <a:stretch>
                  <a:fillRect t="-1282" r="-505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48400" y="4779983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779983"/>
                <a:ext cx="381000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קבוצה 13"/>
          <p:cNvGrpSpPr/>
          <p:nvPr/>
        </p:nvGrpSpPr>
        <p:grpSpPr>
          <a:xfrm>
            <a:off x="3957975" y="3893533"/>
            <a:ext cx="2133600" cy="1063227"/>
            <a:chOff x="3957975" y="3893533"/>
            <a:chExt cx="2133600" cy="1063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57975" y="3893533"/>
                  <a:ext cx="2133600" cy="504369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7975" y="3893533"/>
                  <a:ext cx="2133600" cy="50436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55">
              <a:extLst>
                <a:ext uri="{FF2B5EF4-FFF2-40B4-BE49-F238E27FC236}">
                  <a16:creationId xmlns:a16="http://schemas.microsoft.com/office/drawing/2014/main" xmlns="" id="{ED930796-D6F5-4813-9D37-1A193EBB47EB}"/>
                </a:ext>
              </a:extLst>
            </p:cNvPr>
            <p:cNvCxnSpPr>
              <a:stCxn id="47" idx="2"/>
            </p:cNvCxnSpPr>
            <p:nvPr/>
          </p:nvCxnSpPr>
          <p:spPr>
            <a:xfrm flipH="1">
              <a:off x="4760415" y="4397902"/>
              <a:ext cx="264360" cy="55885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55">
              <a:extLst>
                <a:ext uri="{FF2B5EF4-FFF2-40B4-BE49-F238E27FC236}">
                  <a16:creationId xmlns:a16="http://schemas.microsoft.com/office/drawing/2014/main" xmlns="" id="{ED930796-D6F5-4813-9D37-1A193EBB47EB}"/>
                </a:ext>
              </a:extLst>
            </p:cNvPr>
            <p:cNvCxnSpPr>
              <a:stCxn id="47" idx="2"/>
            </p:cNvCxnSpPr>
            <p:nvPr/>
          </p:nvCxnSpPr>
          <p:spPr>
            <a:xfrm>
              <a:off x="5024775" y="4397902"/>
              <a:ext cx="596594" cy="20710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727909" y="3155428"/>
                <a:ext cx="3390900" cy="55297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az-Cyrl-AZ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Ѱ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09" y="3155428"/>
                <a:ext cx="3390900" cy="5529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8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046 C 0.00885 -0.0037 0.01788 -0.0081 0.02725 -0.00926 C 0.03802 -0.01042 0.04878 -0.01088 0.05955 -0.01157 C 0.08212 -0.01088 0.10434 -0.0088 0.12673 -0.00671 C 0.13385 -0.00556 0.14062 -0.0037 0.14739 -0.00185 C 0.15486 0.00046 0.16354 -0.00069 0.17083 0.00347 C 0.18246 0.00995 0.19427 0.01736 0.20503 0.02616 C 0.21128 0.03102 0.21597 0.03588 0.22257 0.03982 C 0.22691 0.0456 0.23212 0.04954 0.23732 0.05394 C 0.24114 0.05718 0.23906 0.05787 0.24201 0.06134 C 0.24514 0.06505 0.24878 0.06806 0.25191 0.0713 C 0.25712 0.07732 0.26527 0.09282 0.27135 0.0956 C 0.27274 0.09815 0.27396 0.10046 0.27534 0.10324 C 0.27621 0.1044 0.27795 0.10509 0.27847 0.10694 C 0.27899 0.10833 0.27847 0.11019 0.27847 0.11227 " pathEditMode="relative" rAng="0" ptsTypes="ffffffffffffffA">
                                      <p:cBhvr>
                                        <p:cTn id="3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1" y="50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3.7037E-7 C 0.00435 -0.00185 0.00903 -0.00509 0.01233 -0.00949 C 0.02014 -0.0199 0.01633 -0.01759 0.02258 -0.02037 C 0.02605 -0.02546 0.02987 -0.02893 0.03473 -0.03125 C 0.03889 -0.0368 0.04532 -0.03865 0.05105 -0.04074 C 0.05712 -0.04629 0.06563 -0.04976 0.07258 -0.053 C 0.08733 -0.05972 0.10192 -0.06574 0.11737 -0.06805 C 0.14185 -0.06759 0.16633 -0.06782 0.1908 -0.06666 C 0.20261 -0.0662 0.21476 -0.05995 0.22657 -0.05856 C 0.23612 -0.05601 0.24584 -0.05254 0.25521 -0.04884 C 0.25834 -0.04768 0.26442 -0.0449 0.26442 -0.0449 C 0.27014 -0.03958 0.27761 -0.03935 0.28264 -0.03263 C 0.28317 -0.03194 0.28143 -0.03356 0.28073 -0.03402 " pathEditMode="relative" ptsTypes="ffffffffffffA">
                                      <p:cBhvr>
                                        <p:cTn id="4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4.07407E-6 C 0.00122 -0.00532 0.00435 -0.01064 0.00834 -0.01226 C 0.01251 -0.01643 0.01563 -0.0199 0.02032 -0.02222 C 0.02362 -0.02662 0.02779 -0.02939 0.03247 -0.03078 C 0.03542 -0.03356 0.03855 -0.03449 0.04167 -0.03703 C 0.04671 -0.0412 0.04897 -0.04537 0.0547 -0.04676 C 0.06963 -0.05416 0.08542 -0.05926 0.10088 -0.06412 C 0.1047 -0.06527 0.10938 -0.06597 0.11303 -0.06666 C 0.11667 -0.06736 0.12414 -0.06898 0.12414 -0.06898 C 0.1415 -0.06828 0.16286 -0.06851 0.18056 -0.06412 C 0.19706 -0.05995 0.21181 -0.05231 0.22865 -0.05046 C 0.2323 -0.04953 0.23542 -0.04861 0.2389 -0.04676 C 0.23994 -0.04213 0.2389 -0.04351 0.24167 -0.04189 " pathEditMode="relative" ptsTypes="ffffffffffffA">
                                      <p:cBhvr>
                                        <p:cTn id="4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2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548638" y="838200"/>
            <a:ext cx="7985761" cy="461649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en-US" sz="2400" dirty="0" smtClean="0">
                <a:solidFill>
                  <a:srgbClr val="002060"/>
                </a:solidFill>
                <a:cs typeface="+mj-cs"/>
              </a:rPr>
              <a:t>Example: 3 healthy subjects, 3 stimulations</a:t>
            </a:r>
            <a:endParaRPr lang="en-US" sz="2400" dirty="0">
              <a:solidFill>
                <a:srgbClr val="002060"/>
              </a:solidFill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5322229"/>
            <a:ext cx="3128211" cy="152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2209800"/>
            <a:ext cx="3959225" cy="296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18" y="2171932"/>
            <a:ext cx="4871216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28752" y="6409749"/>
                <a:ext cx="360304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00FFFF"/>
                          </a:solidFill>
                          <a:latin typeface="Cambria Math"/>
                        </a:rPr>
                        <m:t>ℳ</m:t>
                      </m:r>
                    </m:oMath>
                  </m:oMathPara>
                </a14:m>
                <a:endParaRPr lang="he-IL" sz="1200" dirty="0">
                  <a:solidFill>
                    <a:srgbClr val="00FFFF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752" y="6409749"/>
                <a:ext cx="360304" cy="276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2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701718"/>
              </p:ext>
            </p:extLst>
          </p:nvPr>
        </p:nvGraphicFramePr>
        <p:xfrm>
          <a:off x="76200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035480"/>
              </p:ext>
            </p:extLst>
          </p:nvPr>
        </p:nvGraphicFramePr>
        <p:xfrm>
          <a:off x="4735286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673587"/>
            <a:ext cx="7119823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Without  PT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PT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66800"/>
            <a:ext cx="3734768" cy="279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89" y="4062120"/>
            <a:ext cx="4431911" cy="271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3755289" cy="281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0" y="3929873"/>
            <a:ext cx="4286430" cy="285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75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Rotation Using PCA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363023"/>
            <a:ext cx="8433100" cy="2827977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We have </a:t>
            </a:r>
            <a:r>
              <a:rPr lang="en-US" sz="2000" dirty="0">
                <a:solidFill>
                  <a:srgbClr val="002060"/>
                </a:solidFill>
              </a:rPr>
              <a:t>noticed that even though PT locates all the subjects around the same center, they remain with their original angle, which creates “X” shape: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29719"/>
            <a:ext cx="4322151" cy="312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2778328"/>
            <a:ext cx="5558407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56" name="קבוצה 2055"/>
          <p:cNvGrpSpPr/>
          <p:nvPr/>
        </p:nvGrpSpPr>
        <p:grpSpPr>
          <a:xfrm>
            <a:off x="5181601" y="3647989"/>
            <a:ext cx="1483803" cy="1076412"/>
            <a:chOff x="5181600" y="3647988"/>
            <a:chExt cx="1483803" cy="1076412"/>
          </a:xfrm>
        </p:grpSpPr>
        <p:cxnSp>
          <p:nvCxnSpPr>
            <p:cNvPr id="18" name="מחבר ישר 17"/>
            <p:cNvCxnSpPr/>
            <p:nvPr/>
          </p:nvCxnSpPr>
          <p:spPr>
            <a:xfrm>
              <a:off x="5269924" y="3647988"/>
              <a:ext cx="1054676" cy="1076412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/>
            <p:cNvCxnSpPr/>
            <p:nvPr/>
          </p:nvCxnSpPr>
          <p:spPr>
            <a:xfrm flipV="1">
              <a:off x="5181600" y="3708749"/>
              <a:ext cx="1483803" cy="863251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קבוצה 41"/>
          <p:cNvGrpSpPr/>
          <p:nvPr/>
        </p:nvGrpSpPr>
        <p:grpSpPr>
          <a:xfrm>
            <a:off x="1066801" y="3706977"/>
            <a:ext cx="1483803" cy="1076412"/>
            <a:chOff x="5181600" y="3647988"/>
            <a:chExt cx="1483803" cy="1076412"/>
          </a:xfrm>
        </p:grpSpPr>
        <p:cxnSp>
          <p:nvCxnSpPr>
            <p:cNvPr id="43" name="מחבר ישר 42"/>
            <p:cNvCxnSpPr/>
            <p:nvPr/>
          </p:nvCxnSpPr>
          <p:spPr>
            <a:xfrm>
              <a:off x="5269924" y="3647988"/>
              <a:ext cx="1054676" cy="1076412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מחבר ישר 43"/>
            <p:cNvCxnSpPr/>
            <p:nvPr/>
          </p:nvCxnSpPr>
          <p:spPr>
            <a:xfrm flipV="1">
              <a:off x="5181600" y="3708749"/>
              <a:ext cx="1483803" cy="863251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קשת 2"/>
          <p:cNvSpPr/>
          <p:nvPr/>
        </p:nvSpPr>
        <p:spPr>
          <a:xfrm rot="12371816">
            <a:off x="5316072" y="3878722"/>
            <a:ext cx="642502" cy="581315"/>
          </a:xfrm>
          <a:prstGeom prst="arc">
            <a:avLst>
              <a:gd name="adj1" fmla="val 16721479"/>
              <a:gd name="adj2" fmla="val 2263234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קשת 14"/>
          <p:cNvSpPr/>
          <p:nvPr/>
        </p:nvSpPr>
        <p:spPr>
          <a:xfrm rot="12371816">
            <a:off x="1225401" y="3937711"/>
            <a:ext cx="642502" cy="581315"/>
          </a:xfrm>
          <a:prstGeom prst="arc">
            <a:avLst>
              <a:gd name="adj1" fmla="val 16721479"/>
              <a:gd name="adj2" fmla="val 2263234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8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Outline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Medical </a:t>
            </a:r>
            <a:r>
              <a:rPr lang="en-US" dirty="0" smtClean="0">
                <a:solidFill>
                  <a:srgbClr val="002060"/>
                </a:solidFill>
              </a:rPr>
              <a:t>Background</a:t>
            </a:r>
          </a:p>
          <a:p>
            <a:r>
              <a:rPr lang="en-US" dirty="0">
                <a:solidFill>
                  <a:srgbClr val="002060"/>
                </a:solidFill>
              </a:rPr>
              <a:t>Project </a:t>
            </a:r>
            <a:r>
              <a:rPr lang="en-US" dirty="0" smtClean="0">
                <a:solidFill>
                  <a:srgbClr val="002060"/>
                </a:solidFill>
              </a:rPr>
              <a:t>Goals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Overview project process</a:t>
            </a:r>
          </a:p>
          <a:p>
            <a:r>
              <a:rPr lang="en-US" dirty="0">
                <a:solidFill>
                  <a:srgbClr val="002060"/>
                </a:solidFill>
              </a:rPr>
              <a:t>Results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Conclusions and Future Work</a:t>
            </a:r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9719"/>
            <a:ext cx="4305388" cy="310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Rotation Using PCA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363023"/>
            <a:ext cx="8433100" cy="2827977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We have </a:t>
            </a:r>
            <a:r>
              <a:rPr lang="en-US" sz="2000" dirty="0">
                <a:solidFill>
                  <a:srgbClr val="002060"/>
                </a:solidFill>
              </a:rPr>
              <a:t>noticed that even though PT locates all the subjects around the same center, they remain with their original angle, which creates “X” shape: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2778328"/>
            <a:ext cx="5558407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56" name="קבוצה 2055"/>
          <p:cNvGrpSpPr/>
          <p:nvPr/>
        </p:nvGrpSpPr>
        <p:grpSpPr>
          <a:xfrm>
            <a:off x="5181601" y="3647989"/>
            <a:ext cx="1483803" cy="1076412"/>
            <a:chOff x="5181600" y="3647988"/>
            <a:chExt cx="1483803" cy="1076412"/>
          </a:xfrm>
        </p:grpSpPr>
        <p:cxnSp>
          <p:nvCxnSpPr>
            <p:cNvPr id="18" name="מחבר ישר 17"/>
            <p:cNvCxnSpPr/>
            <p:nvPr/>
          </p:nvCxnSpPr>
          <p:spPr>
            <a:xfrm>
              <a:off x="5269924" y="3647988"/>
              <a:ext cx="1054676" cy="1076412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/>
            <p:cNvCxnSpPr/>
            <p:nvPr/>
          </p:nvCxnSpPr>
          <p:spPr>
            <a:xfrm flipV="1">
              <a:off x="5181600" y="3708749"/>
              <a:ext cx="1483803" cy="863251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קשת 2"/>
          <p:cNvSpPr/>
          <p:nvPr/>
        </p:nvSpPr>
        <p:spPr>
          <a:xfrm rot="12371816">
            <a:off x="5316072" y="3878722"/>
            <a:ext cx="642502" cy="581315"/>
          </a:xfrm>
          <a:prstGeom prst="arc">
            <a:avLst>
              <a:gd name="adj1" fmla="val 16721479"/>
              <a:gd name="adj2" fmla="val 2263234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1079">
            <a:off x="570625" y="3191424"/>
            <a:ext cx="2223672" cy="219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" y="3032644"/>
            <a:ext cx="2641579" cy="260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41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Rotation Using PCA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90600"/>
                <a:ext cx="5867400" cy="2803979"/>
              </a:xfrm>
            </p:spPr>
            <p:txBody>
              <a:bodyPr>
                <a:normAutofit fontScale="92500"/>
              </a:bodyPr>
              <a:lstStyle/>
              <a:p>
                <a:pPr algn="just"/>
                <a:r>
                  <a:rPr lang="en-US" sz="2200" dirty="0" smtClean="0">
                    <a:solidFill>
                      <a:srgbClr val="002060"/>
                    </a:solidFill>
                  </a:rPr>
                  <a:t>Since usually all the subjects have the same main components, we can use PCA to transfer them to the same coordinate system.</a:t>
                </a:r>
              </a:p>
              <a:p>
                <a:pPr algn="just"/>
                <a:r>
                  <a:rPr lang="en-US" sz="2200" dirty="0">
                    <a:solidFill>
                      <a:srgbClr val="002060"/>
                    </a:solidFill>
                  </a:rPr>
                  <a:t>After performing PCA, the stimulations will either be aligned, or opposite with 180 degrees.  </a:t>
                </a:r>
                <a:endParaRPr lang="en-US" sz="2200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en-US" sz="2200" dirty="0" smtClean="0">
                    <a:solidFill>
                      <a:srgbClr val="002060"/>
                    </a:solidFill>
                  </a:rPr>
                  <a:t>We chose to rotate according to the acute angle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∠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&gt;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90600"/>
                <a:ext cx="5867400" cy="2803979"/>
              </a:xfrm>
              <a:blipFill rotWithShape="1">
                <a:blip r:embed="rId2"/>
                <a:stretch>
                  <a:fillRect l="-936" t="-1307" r="-10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43448"/>
            <a:ext cx="4627174" cy="275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70689"/>
            <a:ext cx="3883024" cy="291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12"/>
          <a:stretch/>
        </p:blipFill>
        <p:spPr bwMode="auto">
          <a:xfrm>
            <a:off x="6230484" y="879872"/>
            <a:ext cx="2959359" cy="27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90777"/>
              </p:ext>
            </p:extLst>
          </p:nvPr>
        </p:nvGraphicFramePr>
        <p:xfrm>
          <a:off x="4735286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63738"/>
              </p:ext>
            </p:extLst>
          </p:nvPr>
        </p:nvGraphicFramePr>
        <p:xfrm>
          <a:off x="76200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673587"/>
            <a:ext cx="7119823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Without rotation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rotation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31770"/>
            <a:ext cx="3634447" cy="272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67" y="4089133"/>
            <a:ext cx="4393133" cy="2616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72678"/>
            <a:ext cx="3651677" cy="263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00984"/>
            <a:ext cx="4196818" cy="242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3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טבלה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81828"/>
              </p:ext>
            </p:extLst>
          </p:nvPr>
        </p:nvGraphicFramePr>
        <p:xfrm>
          <a:off x="4735286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טבלה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3150"/>
              </p:ext>
            </p:extLst>
          </p:nvPr>
        </p:nvGraphicFramePr>
        <p:xfrm>
          <a:off x="76200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673587"/>
            <a:ext cx="7119823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Without rotation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rotation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2437"/>
            <a:ext cx="3734768" cy="279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62120"/>
            <a:ext cx="4431911" cy="271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86475"/>
            <a:ext cx="4724400" cy="25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143000"/>
            <a:ext cx="3769293" cy="284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צורה חופשית 7"/>
          <p:cNvSpPr/>
          <p:nvPr/>
        </p:nvSpPr>
        <p:spPr>
          <a:xfrm>
            <a:off x="-76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Raw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1811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1" name="צורה חופשית 10"/>
          <p:cNvSpPr/>
          <p:nvPr/>
        </p:nvSpPr>
        <p:spPr>
          <a:xfrm>
            <a:off x="27813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669994"/>
              <a:satOff val="-4659"/>
              <a:lumOff val="-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3" name="צורה חופשית 12"/>
          <p:cNvSpPr/>
          <p:nvPr/>
        </p:nvSpPr>
        <p:spPr>
          <a:xfrm>
            <a:off x="43815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1339988"/>
              <a:satOff val="-9317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5" name="צורה חופשית 14"/>
          <p:cNvSpPr/>
          <p:nvPr/>
        </p:nvSpPr>
        <p:spPr>
          <a:xfrm>
            <a:off x="59817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09983"/>
              <a:satOff val="-13976"/>
              <a:lumOff val="-1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7" name="צורה חופשית 16"/>
          <p:cNvSpPr/>
          <p:nvPr/>
        </p:nvSpPr>
        <p:spPr>
          <a:xfrm>
            <a:off x="75819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CC99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8" name="צורה חופשית 17"/>
          <p:cNvSpPr/>
          <p:nvPr/>
        </p:nvSpPr>
        <p:spPr>
          <a:xfrm>
            <a:off x="79248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Classified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5240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535995"/>
              <a:satOff val="-3727"/>
              <a:lumOff val="-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Preprocessing</a:t>
            </a:r>
            <a:endParaRPr lang="he-IL" sz="1300" dirty="0"/>
          </a:p>
        </p:txBody>
      </p:sp>
      <p:sp>
        <p:nvSpPr>
          <p:cNvPr id="12" name="צורה חופשית 11"/>
          <p:cNvSpPr/>
          <p:nvPr/>
        </p:nvSpPr>
        <p:spPr>
          <a:xfrm>
            <a:off x="3124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071991"/>
              <a:satOff val="-7454"/>
              <a:lumOff val="-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Statistical Features Extraction</a:t>
            </a:r>
            <a:endParaRPr lang="he-IL" sz="1300" dirty="0"/>
          </a:p>
        </p:txBody>
      </p:sp>
      <p:sp>
        <p:nvSpPr>
          <p:cNvPr id="14" name="צורה חופשית 13"/>
          <p:cNvSpPr/>
          <p:nvPr/>
        </p:nvSpPr>
        <p:spPr>
          <a:xfrm>
            <a:off x="4724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607986"/>
              <a:satOff val="-11180"/>
              <a:lumOff val="-1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Features Processing</a:t>
            </a:r>
            <a:endParaRPr lang="he-IL" sz="1300" dirty="0"/>
          </a:p>
        </p:txBody>
      </p:sp>
      <p:sp>
        <p:nvSpPr>
          <p:cNvPr id="16" name="צורה חופשית 15"/>
          <p:cNvSpPr/>
          <p:nvPr/>
        </p:nvSpPr>
        <p:spPr>
          <a:xfrm>
            <a:off x="63246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2143982"/>
              <a:satOff val="-14907"/>
              <a:lumOff val="-1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Classification</a:t>
            </a:r>
            <a:endParaRPr lang="he-IL" sz="13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Overview Scheme Process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 smtClean="0">
                <a:solidFill>
                  <a:srgbClr val="002060"/>
                </a:solidFill>
              </a:rPr>
              <a:t>System </a:t>
            </a:r>
            <a:r>
              <a:rPr lang="en-US" sz="2700" dirty="0">
                <a:solidFill>
                  <a:srgbClr val="002060"/>
                </a:solidFill>
              </a:rPr>
              <a:t>Diagram</a:t>
            </a:r>
            <a:endParaRPr lang="he-IL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Classification Methods</a:t>
            </a:r>
            <a:endParaRPr lang="he-IL" sz="3200" dirty="0">
              <a:solidFill>
                <a:srgbClr val="002060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752601"/>
            <a:ext cx="8229600" cy="1904999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</a:rPr>
              <a:t>We used different algorithms such as SVM, Trees etc.</a:t>
            </a:r>
          </a:p>
          <a:p>
            <a:pPr algn="just"/>
            <a:r>
              <a:rPr lang="en-US" sz="2800" dirty="0" smtClean="0">
                <a:solidFill>
                  <a:srgbClr val="002060"/>
                </a:solidFill>
              </a:rPr>
              <a:t>We classified using “leave one out” method, i.e. we trained the classifier with all the subjects besides one, and tested the classifier on that subject.</a:t>
            </a:r>
            <a:endParaRPr lang="en-US" sz="28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algn="just"/>
            <a:endParaRPr lang="en-US" sz="2000" dirty="0">
              <a:solidFill>
                <a:srgbClr val="002060"/>
              </a:solidFill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6" name="קבוצה 5"/>
          <p:cNvGrpSpPr/>
          <p:nvPr/>
        </p:nvGrpSpPr>
        <p:grpSpPr>
          <a:xfrm>
            <a:off x="2514600" y="4047833"/>
            <a:ext cx="4010025" cy="1667167"/>
            <a:chOff x="2514600" y="4047833"/>
            <a:chExt cx="4010025" cy="1667167"/>
          </a:xfrm>
        </p:grpSpPr>
        <p:sp>
          <p:nvSpPr>
            <p:cNvPr id="7" name="מלבן מעוגל 6"/>
            <p:cNvSpPr/>
            <p:nvPr/>
          </p:nvSpPr>
          <p:spPr>
            <a:xfrm>
              <a:off x="5029200" y="4057067"/>
              <a:ext cx="838200" cy="16579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4191000" y="4057067"/>
              <a:ext cx="838200" cy="16579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3352800" y="4057067"/>
              <a:ext cx="838200" cy="16579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מלבן מעוגל 4"/>
            <p:cNvSpPr/>
            <p:nvPr/>
          </p:nvSpPr>
          <p:spPr>
            <a:xfrm>
              <a:off x="2514600" y="4047833"/>
              <a:ext cx="838200" cy="16579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174" name="Picture 6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74"/>
            <a:stretch/>
          </p:blipFill>
          <p:spPr bwMode="auto">
            <a:xfrm>
              <a:off x="2514600" y="4142695"/>
              <a:ext cx="4010025" cy="157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7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צורה חופשית 7"/>
          <p:cNvSpPr/>
          <p:nvPr/>
        </p:nvSpPr>
        <p:spPr>
          <a:xfrm>
            <a:off x="-152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Raw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9144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1" name="צורה חופשית 10"/>
          <p:cNvSpPr/>
          <p:nvPr/>
        </p:nvSpPr>
        <p:spPr>
          <a:xfrm>
            <a:off x="25146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669994"/>
              <a:satOff val="-4659"/>
              <a:lumOff val="-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3" name="צורה חופשית 12"/>
          <p:cNvSpPr/>
          <p:nvPr/>
        </p:nvSpPr>
        <p:spPr>
          <a:xfrm>
            <a:off x="41148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1339988"/>
              <a:satOff val="-9317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5" name="צורה חופשית 14"/>
          <p:cNvSpPr/>
          <p:nvPr/>
        </p:nvSpPr>
        <p:spPr>
          <a:xfrm>
            <a:off x="57150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09983"/>
              <a:satOff val="-13976"/>
              <a:lumOff val="-1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7" name="צורה חופשית 16"/>
          <p:cNvSpPr/>
          <p:nvPr/>
        </p:nvSpPr>
        <p:spPr>
          <a:xfrm>
            <a:off x="73152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CC99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8" name="צורה חופשית 17"/>
          <p:cNvSpPr/>
          <p:nvPr/>
        </p:nvSpPr>
        <p:spPr>
          <a:xfrm>
            <a:off x="7772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Classified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2573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535995"/>
              <a:satOff val="-3727"/>
              <a:lumOff val="-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Preprocessing</a:t>
            </a:r>
            <a:endParaRPr lang="he-IL" sz="1300" dirty="0"/>
          </a:p>
        </p:txBody>
      </p:sp>
      <p:sp>
        <p:nvSpPr>
          <p:cNvPr id="12" name="צורה חופשית 11"/>
          <p:cNvSpPr/>
          <p:nvPr/>
        </p:nvSpPr>
        <p:spPr>
          <a:xfrm>
            <a:off x="28575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071991"/>
              <a:satOff val="-7454"/>
              <a:lumOff val="-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Statistical Features Extraction</a:t>
            </a:r>
            <a:endParaRPr lang="he-IL" sz="1300" dirty="0"/>
          </a:p>
        </p:txBody>
      </p:sp>
      <p:sp>
        <p:nvSpPr>
          <p:cNvPr id="14" name="צורה חופשית 13"/>
          <p:cNvSpPr/>
          <p:nvPr/>
        </p:nvSpPr>
        <p:spPr>
          <a:xfrm>
            <a:off x="44577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607986"/>
              <a:satOff val="-11180"/>
              <a:lumOff val="-1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Features Processing</a:t>
            </a:r>
            <a:endParaRPr lang="he-IL" sz="1300" dirty="0"/>
          </a:p>
        </p:txBody>
      </p:sp>
      <p:sp>
        <p:nvSpPr>
          <p:cNvPr id="16" name="צורה חופשית 15"/>
          <p:cNvSpPr/>
          <p:nvPr/>
        </p:nvSpPr>
        <p:spPr>
          <a:xfrm>
            <a:off x="60579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2143982"/>
              <a:satOff val="-14907"/>
              <a:lumOff val="-1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Classification</a:t>
            </a:r>
            <a:endParaRPr lang="he-IL" sz="13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Overview Scheme Process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 smtClean="0">
                <a:solidFill>
                  <a:srgbClr val="002060"/>
                </a:solidFill>
              </a:rPr>
              <a:t>System </a:t>
            </a:r>
            <a:r>
              <a:rPr lang="en-US" sz="2700" dirty="0">
                <a:solidFill>
                  <a:srgbClr val="002060"/>
                </a:solidFill>
              </a:rPr>
              <a:t>Diagram</a:t>
            </a:r>
            <a:endParaRPr lang="he-IL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טבלה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27727"/>
              </p:ext>
            </p:extLst>
          </p:nvPr>
        </p:nvGraphicFramePr>
        <p:xfrm>
          <a:off x="3124200" y="1807752"/>
          <a:ext cx="2895600" cy="4974048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532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1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23331"/>
              </p:ext>
            </p:extLst>
          </p:nvPr>
        </p:nvGraphicFramePr>
        <p:xfrm>
          <a:off x="76200" y="1807752"/>
          <a:ext cx="2895600" cy="4974048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532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1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711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Single Shot EEG classification</a:t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Results</a:t>
            </a:r>
            <a:r>
              <a:rPr lang="en-US" sz="2400" dirty="0">
                <a:solidFill>
                  <a:srgbClr val="002060"/>
                </a:solidFill>
              </a:rPr>
              <a:t/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3 </a:t>
            </a:r>
            <a:r>
              <a:rPr lang="en-US" sz="2000" dirty="0">
                <a:solidFill>
                  <a:srgbClr val="002060"/>
                </a:solidFill>
              </a:rPr>
              <a:t>Healthy subjects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Stimulus </a:t>
            </a:r>
            <a:r>
              <a:rPr lang="en-US" sz="2000" dirty="0" smtClean="0">
                <a:solidFill>
                  <a:srgbClr val="002060"/>
                </a:solidFill>
              </a:rPr>
              <a:t>1,3,14</a:t>
            </a:r>
            <a:endParaRPr lang="he-IL" sz="2800" dirty="0">
              <a:solidFill>
                <a:srgbClr val="002060"/>
              </a:solidFill>
            </a:endParaRPr>
          </a:p>
        </p:txBody>
      </p:sp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67200"/>
            <a:ext cx="2971800" cy="256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70344"/>
            <a:ext cx="2819400" cy="236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2628900" cy="256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12" y="1792287"/>
            <a:ext cx="2957588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90" y="4323907"/>
            <a:ext cx="2585810" cy="253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90" y="1856581"/>
            <a:ext cx="2570736" cy="252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טבלה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13325"/>
              </p:ext>
            </p:extLst>
          </p:nvPr>
        </p:nvGraphicFramePr>
        <p:xfrm>
          <a:off x="6162460" y="1820814"/>
          <a:ext cx="2895600" cy="4974048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532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1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1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413459"/>
              </p:ext>
            </p:extLst>
          </p:nvPr>
        </p:nvGraphicFramePr>
        <p:xfrm>
          <a:off x="3124200" y="1807752"/>
          <a:ext cx="2895600" cy="4974048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532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1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טבלה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39488"/>
              </p:ext>
            </p:extLst>
          </p:nvPr>
        </p:nvGraphicFramePr>
        <p:xfrm>
          <a:off x="76200" y="1807752"/>
          <a:ext cx="2895600" cy="4974048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532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1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טבלה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04442"/>
              </p:ext>
            </p:extLst>
          </p:nvPr>
        </p:nvGraphicFramePr>
        <p:xfrm>
          <a:off x="6162460" y="1820814"/>
          <a:ext cx="2895600" cy="4974048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532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1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711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Single Shot EEG classification</a:t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Results</a:t>
            </a:r>
            <a:r>
              <a:rPr lang="en-US" sz="2400" dirty="0">
                <a:solidFill>
                  <a:srgbClr val="002060"/>
                </a:solidFill>
              </a:rPr>
              <a:t/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8 </a:t>
            </a:r>
            <a:r>
              <a:rPr lang="en-US" sz="2000" dirty="0">
                <a:solidFill>
                  <a:srgbClr val="002060"/>
                </a:solidFill>
              </a:rPr>
              <a:t>Healthy subjects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Stimulus 1,3,11</a:t>
            </a:r>
            <a:endParaRPr lang="he-IL" sz="2800" dirty="0">
              <a:solidFill>
                <a:srgbClr val="0020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315085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343400"/>
            <a:ext cx="3140266" cy="235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58" y="4346510"/>
            <a:ext cx="2923442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66" y="1861457"/>
            <a:ext cx="2879534" cy="251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92842"/>
            <a:ext cx="2847133" cy="2304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45" y="1875453"/>
            <a:ext cx="2884455" cy="239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4711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Linear SVM Classifier</a:t>
            </a:r>
            <a:endParaRPr lang="he-IL" sz="2800" dirty="0">
              <a:solidFill>
                <a:srgbClr val="0020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784" y="1524000"/>
            <a:ext cx="10207625" cy="486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lum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2" t="25845" r="20216" b="10439"/>
          <a:stretch/>
        </p:blipFill>
        <p:spPr bwMode="auto">
          <a:xfrm>
            <a:off x="6578082" y="2780523"/>
            <a:ext cx="811763" cy="30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8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Medical Background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8" name="Picture 4" descr="Image result for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505" l="1465" r="97071">
                        <a14:foregroundMark x1="43475" y1="52078" x2="55459" y2="0"/>
                        <a14:foregroundMark x1="63848" y1="57422" x2="24234" y2="95589"/>
                        <a14:foregroundMark x1="28229" y1="59457" x2="1531" y2="49534"/>
                        <a14:foregroundMark x1="17843" y1="58779" x2="25166" y2="62935"/>
                        <a14:foregroundMark x1="87617" y1="76590" x2="92344" y2="15267"/>
                        <a14:foregroundMark x1="91478" y1="25021" x2="97071" y2="4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62" y="1531667"/>
            <a:ext cx="1931749" cy="15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/>
          <p:cNvSpPr/>
          <p:nvPr/>
        </p:nvSpPr>
        <p:spPr>
          <a:xfrm>
            <a:off x="228600" y="2895600"/>
            <a:ext cx="7543800" cy="1723533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just"/>
            <a:r>
              <a:rPr lang="en-US" sz="2300" b="1" dirty="0">
                <a:solidFill>
                  <a:srgbClr val="002060"/>
                </a:solidFill>
              </a:rPr>
              <a:t>Goal:  </a:t>
            </a:r>
            <a:endParaRPr lang="en-US" sz="2300" b="1" dirty="0" smtClean="0">
              <a:solidFill>
                <a:srgbClr val="002060"/>
              </a:solidFill>
            </a:endParaRPr>
          </a:p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A </a:t>
            </a:r>
            <a:r>
              <a:rPr lang="en-US" sz="2000" dirty="0">
                <a:solidFill>
                  <a:srgbClr val="002060"/>
                </a:solidFill>
              </a:rPr>
              <a:t>system </a:t>
            </a:r>
            <a:r>
              <a:rPr lang="en-US" sz="2000" dirty="0" smtClean="0">
                <a:solidFill>
                  <a:srgbClr val="002060"/>
                </a:solidFill>
              </a:rPr>
              <a:t>that:</a:t>
            </a:r>
            <a:endParaRPr lang="en-US" sz="2000" dirty="0">
              <a:solidFill>
                <a:srgbClr val="002060"/>
              </a:solidFill>
            </a:endParaRPr>
          </a:p>
          <a:p>
            <a:pPr marL="342878" indent="-34287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Can be applied at the bedside of critically-ill patients.</a:t>
            </a:r>
          </a:p>
          <a:p>
            <a:pPr marL="342878" indent="-34287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Detect neurological injury.</a:t>
            </a:r>
          </a:p>
          <a:p>
            <a:pPr marL="342878" indent="-34287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Aid in guiding therapy and improve outcomes</a:t>
            </a:r>
            <a:r>
              <a:rPr lang="en-US" sz="2300" dirty="0">
                <a:solidFill>
                  <a:srgbClr val="002060"/>
                </a:solidFill>
              </a:rPr>
              <a:t>.</a:t>
            </a:r>
            <a:endParaRPr lang="he-IL" sz="2300" dirty="0">
              <a:solidFill>
                <a:srgbClr val="002060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28601" y="1681372"/>
            <a:ext cx="6629400" cy="1061813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just"/>
            <a:r>
              <a:rPr lang="en-US" sz="2300" b="1" dirty="0">
                <a:solidFill>
                  <a:srgbClr val="002060"/>
                </a:solidFill>
              </a:rPr>
              <a:t>Problem: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Popular modalities for brain imaging are not always feasible or available at early stages of the illness.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534400" cy="13688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300" b="1" dirty="0">
                <a:solidFill>
                  <a:srgbClr val="002060"/>
                </a:solidFill>
              </a:rPr>
              <a:t>Solution:</a:t>
            </a:r>
            <a:r>
              <a:rPr lang="en-US" sz="2300" dirty="0">
                <a:solidFill>
                  <a:srgbClr val="002060"/>
                </a:solidFill>
              </a:rPr>
              <a:t> </a:t>
            </a:r>
            <a:endParaRPr lang="en-US" sz="23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Research brain activity using Electroencephalography </a:t>
            </a:r>
            <a:r>
              <a:rPr lang="en-US" sz="2000" dirty="0">
                <a:solidFill>
                  <a:srgbClr val="002060"/>
                </a:solidFill>
              </a:rPr>
              <a:t>(EEG)  </a:t>
            </a:r>
            <a:r>
              <a:rPr lang="en-US" sz="2000" dirty="0" smtClean="0">
                <a:solidFill>
                  <a:srgbClr val="002060"/>
                </a:solidFill>
              </a:rPr>
              <a:t>monitoring.</a:t>
            </a:r>
            <a:endParaRPr lang="en-US" sz="20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n-US" sz="23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8600" y="1150666"/>
            <a:ext cx="7772400" cy="678134"/>
          </a:xfrm>
          <a:prstGeom prst="rect">
            <a:avLst/>
          </a:prstGeom>
        </p:spPr>
        <p:txBody>
          <a:bodyPr vert="horz" lIns="91423" tIns="45712" rIns="91423" bIns="45712" rtl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</a:rPr>
              <a:t>Acute brain injury is a common cause of death among children.</a:t>
            </a:r>
            <a:endParaRPr lang="en-US" sz="2000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he-IL" sz="2000" dirty="0">
              <a:solidFill>
                <a:srgbClr val="002060"/>
              </a:solidFill>
            </a:endParaRPr>
          </a:p>
        </p:txBody>
      </p:sp>
      <p:pic>
        <p:nvPicPr>
          <p:cNvPr id="14338" name="Picture 2" descr="Image result for eeg da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5" t="58103" r="10113" b="19215"/>
          <a:stretch/>
        </p:blipFill>
        <p:spPr bwMode="auto">
          <a:xfrm>
            <a:off x="2209800" y="5716970"/>
            <a:ext cx="3999723" cy="72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טבלה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20929"/>
              </p:ext>
            </p:extLst>
          </p:nvPr>
        </p:nvGraphicFramePr>
        <p:xfrm>
          <a:off x="4735286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טבלה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7288"/>
              </p:ext>
            </p:extLst>
          </p:nvPr>
        </p:nvGraphicFramePr>
        <p:xfrm>
          <a:off x="76200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673587"/>
            <a:ext cx="7119823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Without rotation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rotation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3759699" cy="281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29" y="1157903"/>
            <a:ext cx="4449291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5" y="1066800"/>
            <a:ext cx="4070776" cy="283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" y="3886200"/>
            <a:ext cx="4059581" cy="292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5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טבלה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39034"/>
              </p:ext>
            </p:extLst>
          </p:nvPr>
        </p:nvGraphicFramePr>
        <p:xfrm>
          <a:off x="4735286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טבלה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51828"/>
              </p:ext>
            </p:extLst>
          </p:nvPr>
        </p:nvGraphicFramePr>
        <p:xfrm>
          <a:off x="76200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673587"/>
            <a:ext cx="7119823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Without rotation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rotation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3759699" cy="281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" y="3886200"/>
            <a:ext cx="4059581" cy="292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69" y="673587"/>
            <a:ext cx="3492987" cy="349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30814"/>
            <a:ext cx="3492479" cy="349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883025" cy="291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905345"/>
            <a:ext cx="4060163" cy="292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9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4711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Linear SVM Classifier</a:t>
            </a:r>
            <a:endParaRPr lang="he-IL" sz="2800" dirty="0">
              <a:solidFill>
                <a:srgbClr val="0020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784" y="1524000"/>
            <a:ext cx="10207625" cy="486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4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5 Sick Subjects</a:t>
            </a:r>
            <a:r>
              <a:rPr lang="en-US" sz="2800" dirty="0">
                <a:solidFill>
                  <a:srgbClr val="002060"/>
                </a:solidFill>
              </a:rPr>
              <a:t/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/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Stimulus </a:t>
            </a:r>
            <a:r>
              <a:rPr lang="en-US" sz="2400" dirty="0" smtClean="0">
                <a:solidFill>
                  <a:srgbClr val="002060"/>
                </a:solidFill>
              </a:rPr>
              <a:t>1,3,14</a:t>
            </a:r>
            <a:endParaRPr lang="he-IL" sz="3200" dirty="0">
              <a:solidFill>
                <a:srgbClr val="00206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4" y="2662335"/>
            <a:ext cx="4608512" cy="345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0"/>
            <a:ext cx="4602290" cy="345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9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78" y="2819400"/>
            <a:ext cx="4772944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3912460" cy="29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Healthy Subjects vs Sick Subjects</a:t>
            </a:r>
            <a:r>
              <a:rPr lang="en-US" sz="2400" dirty="0">
                <a:solidFill>
                  <a:srgbClr val="002060"/>
                </a:solidFill>
              </a:rPr>
              <a:t/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 smtClean="0">
                <a:solidFill>
                  <a:srgbClr val="002060"/>
                </a:solidFill>
              </a:rPr>
              <a:t/>
            </a:r>
            <a:br>
              <a:rPr lang="en-US" sz="24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2 </a:t>
            </a:r>
            <a:r>
              <a:rPr lang="en-US" sz="2000" dirty="0">
                <a:solidFill>
                  <a:srgbClr val="002060"/>
                </a:solidFill>
              </a:rPr>
              <a:t>Healthy </a:t>
            </a:r>
            <a:r>
              <a:rPr lang="en-US" sz="2000" dirty="0" smtClean="0">
                <a:solidFill>
                  <a:srgbClr val="002060"/>
                </a:solidFill>
              </a:rPr>
              <a:t>subjects, 1 sick subject</a:t>
            </a:r>
            <a:r>
              <a:rPr lang="en-US" sz="2000" dirty="0">
                <a:solidFill>
                  <a:srgbClr val="002060"/>
                </a:solidFill>
              </a:rPr>
              <a:t/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Stimulus </a:t>
            </a:r>
            <a:r>
              <a:rPr lang="en-US" sz="2000" dirty="0" smtClean="0">
                <a:solidFill>
                  <a:srgbClr val="002060"/>
                </a:solidFill>
              </a:rPr>
              <a:t>2,3,11</a:t>
            </a:r>
            <a:endParaRPr lang="he-IL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/>
          <p:cNvGraphicFramePr/>
          <p:nvPr>
            <p:extLst>
              <p:ext uri="{D42A27DB-BD31-4B8C-83A1-F6EECF244321}">
                <p14:modId xmlns:p14="http://schemas.microsoft.com/office/powerpoint/2010/main" val="1502646590"/>
              </p:ext>
            </p:extLst>
          </p:nvPr>
        </p:nvGraphicFramePr>
        <p:xfrm>
          <a:off x="152400" y="503202"/>
          <a:ext cx="8534400" cy="5592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Autofit/>
          </a:bodyPr>
          <a:lstStyle/>
          <a:p>
            <a:pPr marL="457171" indent="-457171"/>
            <a:r>
              <a:rPr lang="en-US" sz="3200" dirty="0">
                <a:solidFill>
                  <a:srgbClr val="002060"/>
                </a:solidFill>
              </a:rPr>
              <a:t>Spatial </a:t>
            </a:r>
            <a:r>
              <a:rPr lang="en-US" sz="3200" dirty="0" smtClean="0">
                <a:solidFill>
                  <a:srgbClr val="002060"/>
                </a:solidFill>
              </a:rPr>
              <a:t>Sub-Sampling 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1" t="5329" r="8122" b="68723"/>
          <a:stretch/>
        </p:blipFill>
        <p:spPr bwMode="auto">
          <a:xfrm>
            <a:off x="2726267" y="4587831"/>
            <a:ext cx="1888067" cy="94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640666"/>
            <a:ext cx="1752601" cy="10215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endParaRPr lang="he-IL" dirty="0" smtClean="0"/>
          </a:p>
          <a:p>
            <a:endParaRPr lang="he-IL" dirty="0"/>
          </a:p>
          <a:p>
            <a:endParaRPr lang="he-IL" dirty="0" smtClean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6408" b="4339"/>
          <a:stretch/>
        </p:blipFill>
        <p:spPr bwMode="auto">
          <a:xfrm>
            <a:off x="838201" y="3671755"/>
            <a:ext cx="1416402" cy="97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909005" y="3671755"/>
            <a:ext cx="1752601" cy="10215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endParaRPr lang="he-IL" dirty="0" smtClean="0"/>
          </a:p>
          <a:p>
            <a:endParaRPr lang="he-IL" dirty="0"/>
          </a:p>
          <a:p>
            <a:endParaRPr lang="he-IL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81600" y="3680220"/>
            <a:ext cx="1752601" cy="10215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endParaRPr lang="he-IL" dirty="0" smtClean="0"/>
          </a:p>
          <a:p>
            <a:endParaRPr lang="he-IL" dirty="0"/>
          </a:p>
          <a:p>
            <a:endParaRPr lang="he-IL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382933" y="3649199"/>
            <a:ext cx="1684868" cy="10215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endParaRPr lang="he-IL" dirty="0" smtClean="0"/>
          </a:p>
          <a:p>
            <a:endParaRPr lang="he-IL" dirty="0"/>
          </a:p>
          <a:p>
            <a:endParaRPr lang="he-IL" dirty="0" smtClean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69" y="3662973"/>
            <a:ext cx="1228725" cy="97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4" t="36460" r="41991" b="12665"/>
          <a:stretch/>
        </p:blipFill>
        <p:spPr bwMode="auto">
          <a:xfrm>
            <a:off x="3158771" y="3685776"/>
            <a:ext cx="125306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166" y="3777691"/>
            <a:ext cx="1369467" cy="83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27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pPr marL="457171" indent="-457171"/>
            <a:r>
              <a:rPr lang="en-US" sz="3200" dirty="0">
                <a:solidFill>
                  <a:srgbClr val="002060"/>
                </a:solidFill>
              </a:rPr>
              <a:t>Spatial </a:t>
            </a:r>
            <a:r>
              <a:rPr lang="en-US" sz="3200" dirty="0" smtClean="0">
                <a:solidFill>
                  <a:srgbClr val="002060"/>
                </a:solidFill>
              </a:rPr>
              <a:t>Sub-Sampling </a:t>
            </a:r>
            <a:r>
              <a:rPr lang="en-US" sz="3200" dirty="0">
                <a:solidFill>
                  <a:srgbClr val="002060"/>
                </a:solidFill>
              </a:rPr>
              <a:t/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55396"/>
            <a:ext cx="7334585" cy="380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679" y="2830033"/>
            <a:ext cx="5233512" cy="235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97" y="2057401"/>
            <a:ext cx="4797425" cy="359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5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1143000"/>
          </a:xfrm>
        </p:spPr>
        <p:txBody>
          <a:bodyPr>
            <a:noAutofit/>
          </a:bodyPr>
          <a:lstStyle/>
          <a:p>
            <a:pPr marL="457171" indent="-457171"/>
            <a:r>
              <a:rPr lang="en-US" sz="3200" dirty="0" smtClean="0">
                <a:solidFill>
                  <a:srgbClr val="002060"/>
                </a:solidFill>
              </a:rPr>
              <a:t>Spatial Sub-Sampling </a:t>
            </a:r>
            <a:r>
              <a:rPr lang="en-US" sz="3200" dirty="0">
                <a:solidFill>
                  <a:srgbClr val="002060"/>
                </a:solidFill>
              </a:rPr>
              <a:t/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4495800" cy="337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80" y="2133600"/>
            <a:ext cx="4769435" cy="347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4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1143000"/>
          </a:xfrm>
        </p:spPr>
        <p:txBody>
          <a:bodyPr>
            <a:noAutofit/>
          </a:bodyPr>
          <a:lstStyle/>
          <a:p>
            <a:pPr marL="457171" indent="-457171"/>
            <a:r>
              <a:rPr lang="en-US" sz="3200" dirty="0">
                <a:solidFill>
                  <a:srgbClr val="002060"/>
                </a:solidFill>
              </a:rPr>
              <a:t>Spatial </a:t>
            </a:r>
            <a:r>
              <a:rPr lang="en-US" sz="3200" dirty="0" smtClean="0">
                <a:solidFill>
                  <a:srgbClr val="002060"/>
                </a:solidFill>
              </a:rPr>
              <a:t>Sub-Sampling </a:t>
            </a:r>
            <a:r>
              <a:rPr lang="en-US" sz="3200" dirty="0">
                <a:solidFill>
                  <a:srgbClr val="002060"/>
                </a:solidFill>
              </a:rPr>
              <a:t/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001111"/>
            <a:ext cx="4041845" cy="256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0" y="1485013"/>
            <a:ext cx="3533553" cy="239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45950"/>
            <a:ext cx="4320009" cy="323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0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Conclusion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solidFill>
                  <a:srgbClr val="002060"/>
                </a:solidFill>
              </a:rPr>
              <a:t>We managed to reach good classification performance </a:t>
            </a:r>
            <a:r>
              <a:rPr lang="en-US" smtClean="0">
                <a:solidFill>
                  <a:srgbClr val="002060"/>
                </a:solidFill>
              </a:rPr>
              <a:t>using PT and </a:t>
            </a:r>
            <a:r>
              <a:rPr lang="en-US" dirty="0" smtClean="0">
                <a:solidFill>
                  <a:srgbClr val="002060"/>
                </a:solidFill>
              </a:rPr>
              <a:t>rotation, especially with stimulations from different functional areas. </a:t>
            </a:r>
          </a:p>
          <a:p>
            <a:pPr algn="just"/>
            <a:r>
              <a:rPr lang="en-US" dirty="0" smtClean="0">
                <a:solidFill>
                  <a:srgbClr val="002060"/>
                </a:solidFill>
              </a:rPr>
              <a:t>We proved that the data can be sub-sampled (2-5 electrodes).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7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Objectives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8382000" cy="4419600"/>
          </a:xfrm>
        </p:spPr>
        <p:txBody>
          <a:bodyPr>
            <a:noAutofit/>
          </a:bodyPr>
          <a:lstStyle/>
          <a:p>
            <a:pPr marL="457171" indent="-457171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Single </a:t>
            </a:r>
            <a:r>
              <a:rPr lang="en-US" sz="2800" dirty="0" smtClean="0">
                <a:solidFill>
                  <a:srgbClr val="002060"/>
                </a:solidFill>
              </a:rPr>
              <a:t>shot </a:t>
            </a:r>
            <a:r>
              <a:rPr lang="en-US" sz="2800" dirty="0">
                <a:solidFill>
                  <a:srgbClr val="002060"/>
                </a:solidFill>
              </a:rPr>
              <a:t>EEG classification</a:t>
            </a:r>
          </a:p>
          <a:p>
            <a:pPr marL="457171" indent="-457171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Detect functional areas</a:t>
            </a:r>
          </a:p>
          <a:p>
            <a:pPr marL="457171" indent="-457171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Spatial sub-sampling</a:t>
            </a:r>
          </a:p>
          <a:p>
            <a:pPr marL="0" indent="0" algn="just">
              <a:buNone/>
            </a:pPr>
            <a:endParaRPr lang="en-US" sz="23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he-IL" sz="23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6" name="Picture 1" descr="תוצאת תמונה עבור ‪10-20 electrode placement‬‏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a16="http://schemas.microsoft.com/office/drawing/2014/main" xmlns:xdr="http://schemas.openxmlformats.org/drawingml/2006/spreadsheetDrawing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7DD7956A-D087-42E6-9CC5-EF57BA25653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"/>
          <a:stretch/>
        </p:blipFill>
        <p:spPr bwMode="auto">
          <a:xfrm>
            <a:off x="3886200" y="3219060"/>
            <a:ext cx="5274945" cy="37151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7" name="קבוצה 46"/>
          <p:cNvGrpSpPr/>
          <p:nvPr/>
        </p:nvGrpSpPr>
        <p:grpSpPr>
          <a:xfrm>
            <a:off x="5625283" y="4214153"/>
            <a:ext cx="1968949" cy="1961350"/>
            <a:chOff x="527539" y="302455"/>
            <a:chExt cx="1969086" cy="1961857"/>
          </a:xfrm>
        </p:grpSpPr>
        <p:sp>
          <p:nvSpPr>
            <p:cNvPr id="48" name="אליפסה 47"/>
            <p:cNvSpPr/>
            <p:nvPr/>
          </p:nvSpPr>
          <p:spPr>
            <a:xfrm>
              <a:off x="1997613" y="611945"/>
              <a:ext cx="330200" cy="266700"/>
            </a:xfrm>
            <a:prstGeom prst="ellipse">
              <a:avLst/>
            </a:prstGeom>
            <a:solidFill>
              <a:srgbClr val="0000FF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55" name="אליפסה 54"/>
            <p:cNvSpPr/>
            <p:nvPr/>
          </p:nvSpPr>
          <p:spPr>
            <a:xfrm>
              <a:off x="2166425" y="1997612"/>
              <a:ext cx="330200" cy="266700"/>
            </a:xfrm>
            <a:prstGeom prst="ellipse">
              <a:avLst/>
            </a:prstGeom>
            <a:solidFill>
              <a:srgbClr val="0000FF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64" name="אליפסה 63"/>
            <p:cNvSpPr/>
            <p:nvPr/>
          </p:nvSpPr>
          <p:spPr>
            <a:xfrm>
              <a:off x="949570" y="302455"/>
              <a:ext cx="330200" cy="266700"/>
            </a:xfrm>
            <a:prstGeom prst="ellipse">
              <a:avLst/>
            </a:prstGeom>
            <a:solidFill>
              <a:srgbClr val="0000FF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73" name="אליפסה 72"/>
            <p:cNvSpPr/>
            <p:nvPr/>
          </p:nvSpPr>
          <p:spPr>
            <a:xfrm>
              <a:off x="527539" y="1294228"/>
              <a:ext cx="330200" cy="266700"/>
            </a:xfrm>
            <a:prstGeom prst="ellipse">
              <a:avLst/>
            </a:prstGeom>
            <a:solidFill>
              <a:srgbClr val="0000FF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844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Future Work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3657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</a:rPr>
              <a:t>Publish our conclusions so far.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Develop an algorithm that chooses the electrodes that best classify the data.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Use kernel matrix (SPD) instead of </a:t>
            </a:r>
            <a:r>
              <a:rPr lang="en-US" sz="2400" dirty="0" smtClean="0">
                <a:solidFill>
                  <a:srgbClr val="002060"/>
                </a:solidFill>
              </a:rPr>
              <a:t>covariance, for example:</a:t>
            </a:r>
          </a:p>
          <a:p>
            <a:pPr algn="just"/>
            <a:endParaRPr lang="en-US" sz="2400" dirty="0">
              <a:solidFill>
                <a:srgbClr val="002060"/>
              </a:solidFill>
            </a:endParaRPr>
          </a:p>
          <a:p>
            <a:pPr algn="just"/>
            <a:endParaRPr lang="en-US" sz="2400" dirty="0" smtClean="0">
              <a:solidFill>
                <a:srgbClr val="002060"/>
              </a:solidFill>
            </a:endParaRPr>
          </a:p>
          <a:p>
            <a:pPr algn="just"/>
            <a:endParaRPr lang="en-US" sz="24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smtClean="0">
                <a:solidFill>
                  <a:srgbClr val="002060"/>
                </a:solidFill>
              </a:rPr>
              <a:t>     Deepen </a:t>
            </a:r>
            <a:r>
              <a:rPr lang="en-US" sz="2400" dirty="0">
                <a:solidFill>
                  <a:srgbClr val="002060"/>
                </a:solidFill>
              </a:rPr>
              <a:t>analysis in frequency domain</a:t>
            </a:r>
          </a:p>
          <a:p>
            <a:pPr marL="0" indent="0" algn="just">
              <a:buNone/>
            </a:pPr>
            <a:endParaRPr lang="en-US" sz="2400" i="1" dirty="0">
              <a:solidFill>
                <a:srgbClr val="002060"/>
              </a:solidFill>
              <a:latin typeface="Cambria Math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57400" y="3352800"/>
                <a:ext cx="4953000" cy="1305406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2060"/>
                          </a:solidFill>
                          <a:latin typeface="Cambria Math"/>
                        </a:rPr>
                        <m:t>exp</m:t>
                      </m:r>
                      <m:r>
                        <a:rPr lang="en-US" sz="240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352800"/>
                <a:ext cx="4953000" cy="13054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446913"/>
              </p:ext>
            </p:extLst>
          </p:nvPr>
        </p:nvGraphicFramePr>
        <p:xfrm>
          <a:off x="4735286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טבלה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49458"/>
              </p:ext>
            </p:extLst>
          </p:nvPr>
        </p:nvGraphicFramePr>
        <p:xfrm>
          <a:off x="76200" y="1066801"/>
          <a:ext cx="4332514" cy="5714999"/>
        </p:xfrm>
        <a:graphic>
          <a:graphicData uri="http://schemas.openxmlformats.org/drawingml/2006/table">
            <a:tbl>
              <a:tblPr rtl="1" bandCol="1">
                <a:tableStyleId>{5940675A-B579-460E-94D1-54222C63F5DA}</a:tableStyleId>
              </a:tblPr>
              <a:tblGrid>
                <a:gridCol w="433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1063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936"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89344"/>
            <a:ext cx="3810000" cy="285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62400"/>
            <a:ext cx="4200986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89344"/>
            <a:ext cx="3780050" cy="283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62400"/>
            <a:ext cx="439641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673587"/>
            <a:ext cx="6781800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Time Domain				Frequency Domain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4957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64582"/>
              </p:ext>
            </p:extLst>
          </p:nvPr>
        </p:nvGraphicFramePr>
        <p:xfrm>
          <a:off x="152400" y="2514600"/>
          <a:ext cx="8884096" cy="342899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442048"/>
                <a:gridCol w="4442048"/>
              </a:tblGrid>
              <a:tr h="3428999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90800"/>
            <a:ext cx="3674938" cy="334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3648675" cy="33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Subject S02, 3 Stimulus</a:t>
            </a:r>
            <a:endParaRPr lang="he-IL" sz="24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1992884"/>
            <a:ext cx="6781800" cy="369316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Time Domain				Frequency Domain</a:t>
            </a:r>
            <a:endParaRPr lang="he-I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09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15" y="22860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References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pPr marL="457171" indent="-457171" algn="just">
              <a:buFont typeface="+mj-lt"/>
              <a:buAutoNum type="arabicPeriod"/>
            </a:pPr>
            <a:r>
              <a:rPr lang="en-US" sz="2200" dirty="0">
                <a:solidFill>
                  <a:srgbClr val="002060"/>
                </a:solidFill>
              </a:rPr>
              <a:t>TALMON, R; et al.‪ Diffusion Maps for Signal Processing: A Deeper Look at Manifold-Learning Techniques Based on Kernels and Graphs.‪ IEEE Signal Processing Magazine.‪ 30, 4, 75, July 2013.‪ ISSN: 10535888.‪‬‬‬‬‬‬‬‬‬‬‬‬‬‬‬‬‬‬‬‬‬‬‬‬‬‬‬‬‬‬</a:t>
            </a:r>
          </a:p>
          <a:p>
            <a:pPr marL="457171" indent="-457171" algn="just">
              <a:buFont typeface="+mj-lt"/>
              <a:buAutoNum type="arabicPeriod"/>
            </a:pPr>
            <a:r>
              <a:rPr lang="en-US" sz="2200" dirty="0">
                <a:solidFill>
                  <a:srgbClr val="002060"/>
                </a:solidFill>
              </a:rPr>
              <a:t>Alexandre </a:t>
            </a:r>
            <a:r>
              <a:rPr lang="en-US" sz="2200" dirty="0" err="1">
                <a:solidFill>
                  <a:srgbClr val="002060"/>
                </a:solidFill>
              </a:rPr>
              <a:t>Barachant</a:t>
            </a:r>
            <a:r>
              <a:rPr lang="en-US" sz="2200" dirty="0">
                <a:solidFill>
                  <a:srgbClr val="002060"/>
                </a:solidFill>
              </a:rPr>
              <a:t> ; et al.  Multiclass Brain–Computer Interface Classification by Riemannian Geometry.‪ IEEE Transactions on Biomedical Engineering, Biomedical Engineering, IEEE Transactions on, IEEE Trans. Biomed. Eng.‪ USA, 4, 920, 2012.‪ ISSN: 1558-2531.‪‬‬‬‬‬‬‬‬‬‬‬‬‬‬‬‬‬‬‬‬‬‬‬‬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052" name="Picture 4" descr="Image result for question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5322229"/>
            <a:ext cx="3128211" cy="152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27535" y="1143000"/>
            <a:ext cx="8720488" cy="3124200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002060"/>
                </a:solidFill>
              </a:rPr>
              <a:t>11 healthy volunteers </a:t>
            </a:r>
            <a:r>
              <a:rPr lang="en-US" sz="2000" dirty="0">
                <a:solidFill>
                  <a:srgbClr val="002060"/>
                </a:solidFill>
              </a:rPr>
              <a:t>ranged in age from 7 to 16 years.</a:t>
            </a:r>
          </a:p>
          <a:p>
            <a:pPr algn="just"/>
            <a:r>
              <a:rPr lang="en-US" sz="2000" b="1" dirty="0">
                <a:solidFill>
                  <a:srgbClr val="002060"/>
                </a:solidFill>
              </a:rPr>
              <a:t>5 critically-ill patients </a:t>
            </a:r>
            <a:r>
              <a:rPr lang="en-US" sz="2000" dirty="0">
                <a:solidFill>
                  <a:srgbClr val="002060"/>
                </a:solidFill>
              </a:rPr>
              <a:t>ranged in age from 2.5 to 16 years; all with various brain injuries.</a:t>
            </a:r>
          </a:p>
          <a:p>
            <a:pPr algn="just"/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21" name="תרשים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465970"/>
              </p:ext>
            </p:extLst>
          </p:nvPr>
        </p:nvGraphicFramePr>
        <p:xfrm>
          <a:off x="882650" y="2515395"/>
          <a:ext cx="650875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293202" y="5819002"/>
            <a:ext cx="914400" cy="276983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r>
              <a:rPr lang="en-US" sz="1200" dirty="0">
                <a:cs typeface="+mj-cs"/>
              </a:rPr>
              <a:t>Age range</a:t>
            </a:r>
            <a:endParaRPr lang="he-IL" sz="1200" dirty="0">
              <a:cs typeface="+mj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050" y="3736828"/>
            <a:ext cx="914400" cy="461649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algn="ctr"/>
            <a:r>
              <a:rPr lang="en-US" sz="1200" dirty="0">
                <a:cs typeface="+mj-cs"/>
              </a:rPr>
              <a:t>Number of subjects</a:t>
            </a:r>
            <a:endParaRPr lang="he-IL" sz="1200" dirty="0">
              <a:cs typeface="+mj-cs"/>
            </a:endParaRPr>
          </a:p>
        </p:txBody>
      </p:sp>
      <p:sp>
        <p:nvSpPr>
          <p:cNvPr id="10" name="כותרת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 vert="horz" lIns="91423" tIns="45712" rIns="91423" bIns="45712" rtlCol="1"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Our Raw Data</a:t>
            </a: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5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762000" y="152400"/>
            <a:ext cx="8229600" cy="1143000"/>
          </a:xfrm>
        </p:spPr>
        <p:txBody>
          <a:bodyPr vert="horz" lIns="91423" tIns="45712" rIns="91423" bIns="45712" rtlCol="1"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Our Raw Data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6437" y="2209800"/>
            <a:ext cx="7239000" cy="182880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The </a:t>
            </a:r>
            <a:r>
              <a:rPr lang="en-US" sz="2000" dirty="0">
                <a:solidFill>
                  <a:srgbClr val="002060"/>
                </a:solidFill>
              </a:rPr>
              <a:t>stretchable electrode cap contained </a:t>
            </a:r>
            <a:r>
              <a:rPr lang="en-US" sz="2000" b="1" dirty="0">
                <a:solidFill>
                  <a:srgbClr val="002060"/>
                </a:solidFill>
              </a:rPr>
              <a:t>64 EEG electrodes.</a:t>
            </a:r>
          </a:p>
          <a:p>
            <a:pPr algn="just"/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36"/>
          <a:stretch/>
        </p:blipFill>
        <p:spPr bwMode="auto">
          <a:xfrm>
            <a:off x="4953000" y="2971800"/>
            <a:ext cx="3797490" cy="364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" y="2991518"/>
            <a:ext cx="4720990" cy="362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166" r="100000">
                        <a14:foregroundMark x1="50874" y1="14237" x2="45462" y2="50631"/>
                        <a14:foregroundMark x1="62864" y1="16188" x2="55537" y2="59357"/>
                        <a14:foregroundMark x1="65279" y1="27210" x2="76603" y2="46498"/>
                        <a14:foregroundMark x1="49209" y1="48909" x2="39051" y2="66590"/>
                        <a14:foregroundMark x1="55787" y1="43054" x2="59284" y2="57635"/>
                        <a14:foregroundMark x1="67777" y1="43743" x2="68360" y2="57750"/>
                        <a14:foregroundMark x1="54621" y1="44317" x2="56120" y2="54879"/>
                        <a14:foregroundMark x1="71857" y1="36969" x2="90341" y2="36051"/>
                        <a14:foregroundMark x1="74188" y1="27784" x2="71107" y2="10792"/>
                        <a14:foregroundMark x1="70858" y1="36739" x2="57535" y2="30310"/>
                        <a14:foregroundMark x1="48043" y1="12055" x2="25895" y2="67164"/>
                        <a14:foregroundMark x1="54788" y1="10907" x2="37219" y2="14581"/>
                        <a14:foregroundMark x1="37802" y1="12514" x2="26478" y2="12055"/>
                        <a14:foregroundMark x1="51207" y1="6429" x2="46461" y2="16762"/>
                        <a14:foregroundMark x1="28310" y1="15844" x2="14405" y2="72216"/>
                        <a14:foregroundMark x1="31973" y1="21240" x2="37136" y2="35247"/>
                        <a14:foregroundMark x1="19734" y1="31458" x2="10575" y2="38462"/>
                        <a14:foregroundMark x1="17069" y1="48106" x2="8326" y2="57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299">
            <a:off x="5735685" y="3948566"/>
            <a:ext cx="2337676" cy="16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2"/>
          <a:stretch/>
        </p:blipFill>
        <p:spPr bwMode="auto">
          <a:xfrm>
            <a:off x="6248400" y="381000"/>
            <a:ext cx="2819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ישר 6"/>
          <p:cNvCxnSpPr/>
          <p:nvPr/>
        </p:nvCxnSpPr>
        <p:spPr>
          <a:xfrm>
            <a:off x="6248400" y="152400"/>
            <a:ext cx="0" cy="1905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0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52400" y="990600"/>
            <a:ext cx="6019800" cy="3124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b="1" dirty="0">
              <a:solidFill>
                <a:srgbClr val="002060"/>
              </a:solidFill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The set-up </a:t>
            </a:r>
            <a:r>
              <a:rPr lang="en-US" sz="2000" dirty="0" smtClean="0">
                <a:solidFill>
                  <a:srgbClr val="002060"/>
                </a:solidFill>
              </a:rPr>
              <a:t>consists </a:t>
            </a:r>
            <a:r>
              <a:rPr lang="en-US" sz="2000" dirty="0">
                <a:solidFill>
                  <a:srgbClr val="002060"/>
                </a:solidFill>
              </a:rPr>
              <a:t>of three multi-modal sensory stimulation generators: </a:t>
            </a:r>
            <a:r>
              <a:rPr lang="en-US" sz="2000" b="1" dirty="0">
                <a:solidFill>
                  <a:srgbClr val="002060"/>
                </a:solidFill>
              </a:rPr>
              <a:t>somatosensory, auditory and visual.</a:t>
            </a:r>
          </a:p>
          <a:p>
            <a:pPr algn="just"/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3" t="3434" b="2669"/>
          <a:stretch/>
        </p:blipFill>
        <p:spPr bwMode="auto">
          <a:xfrm>
            <a:off x="3345012" y="2630507"/>
            <a:ext cx="2674788" cy="200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83" l="0" r="99677">
                        <a14:foregroundMark x1="20000" y1="6728" x2="0" y2="36391"/>
                        <a14:foregroundMark x1="23226" y1="7645" x2="57097" y2="306"/>
                        <a14:foregroundMark x1="76774" y1="1835" x2="99355" y2="11315"/>
                        <a14:foregroundMark x1="6774" y1="62691" x2="18065" y2="97248"/>
                        <a14:foregroundMark x1="84194" y1="64220" x2="78387" y2="99083"/>
                        <a14:foregroundMark x1="40645" y1="80734" x2="55484" y2="92661"/>
                        <a14:foregroundMark x1="26774" y1="63303" x2="15484" y2="99083"/>
                        <a14:foregroundMark x1="35161" y1="93578" x2="42903" y2="99388"/>
                        <a14:foregroundMark x1="39032" y1="87768" x2="51290" y2="92966"/>
                        <a14:foregroundMark x1="4194" y1="74924" x2="99355" y2="69113"/>
                        <a14:foregroundMark x1="64839" y1="85015" x2="17742" y2="99388"/>
                        <a14:foregroundMark x1="24516" y1="80734" x2="83548" y2="99388"/>
                        <a14:foregroundMark x1="64516" y1="84098" x2="51935" y2="99083"/>
                        <a14:foregroundMark x1="26774" y1="78287" x2="41290" y2="89908"/>
                        <a14:foregroundMark x1="24516" y1="84404" x2="39677" y2="92661"/>
                        <a14:foregroundMark x1="22258" y1="91437" x2="49032" y2="82875"/>
                        <a14:foregroundMark x1="70968" y1="90826" x2="49032" y2="89297"/>
                        <a14:foregroundMark x1="77742" y1="88379" x2="14194" y2="95107"/>
                        <a14:foregroundMark x1="51935" y1="4587" x2="99355" y2="37003"/>
                        <a14:backgroundMark x1="18065" y1="10398" x2="11290" y2="6116"/>
                        <a14:backgroundMark x1="13548" y1="12844" x2="0" y2="12844"/>
                        <a14:backgroundMark x1="14839" y1="11315" x2="9677" y2="612"/>
                        <a14:backgroundMark x1="10968" y1="12538" x2="15806" y2="7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3368"/>
            <a:ext cx="190980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מציין מיקום תוכן 2"/>
          <p:cNvSpPr txBox="1">
            <a:spLocks/>
          </p:cNvSpPr>
          <p:nvPr/>
        </p:nvSpPr>
        <p:spPr>
          <a:xfrm>
            <a:off x="152400" y="5105400"/>
            <a:ext cx="8539584" cy="1295400"/>
          </a:xfrm>
          <a:prstGeom prst="rect">
            <a:avLst/>
          </a:prstGeom>
        </p:spPr>
        <p:txBody>
          <a:bodyPr vert="horz" lIns="91423" tIns="45712" rIns="91423" bIns="45712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rgbClr val="002060"/>
                </a:solidFill>
              </a:rPr>
              <a:t>The final data includes 200-1000 trials for each stimulus (9 stimulations) from every subject (16 subjects). </a:t>
            </a:r>
          </a:p>
          <a:p>
            <a:pPr algn="just"/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69" b="89297" l="0" r="65484">
                        <a14:backgroundMark x1="38065" y1="11009" x2="38065" y2="11009"/>
                        <a14:backgroundMark x1="34839" y1="11009" x2="69032" y2="51682"/>
                        <a14:backgroundMark x1="38065" y1="25994" x2="40000" y2="44037"/>
                        <a14:backgroundMark x1="39355" y1="49847" x2="67742" y2="76147"/>
                        <a14:backgroundMark x1="39355" y1="29664" x2="46129" y2="19266"/>
                        <a14:backgroundMark x1="40968" y1="33028" x2="69677" y2="75535"/>
                        <a14:backgroundMark x1="22903" y1="26300" x2="42581" y2="25994"/>
                        <a14:backgroundMark x1="21290" y1="27829" x2="45484" y2="50765"/>
                        <a14:backgroundMark x1="18710" y1="27829" x2="15806" y2="44037"/>
                        <a14:backgroundMark x1="18387" y1="44648" x2="43548" y2="45872"/>
                        <a14:backgroundMark x1="21290" y1="51376" x2="21290" y2="54128"/>
                        <a14:backgroundMark x1="24194" y1="55963" x2="40968" y2="52294"/>
                        <a14:backgroundMark x1="26774" y1="56575" x2="35806" y2="42813"/>
                        <a14:backgroundMark x1="34516" y1="59327" x2="33871" y2="62385"/>
                        <a14:backgroundMark x1="35484" y1="64220" x2="50645" y2="6116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94" y="2673368"/>
            <a:ext cx="190980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45" b="89908" l="10000" r="90000">
                        <a14:foregroundMark x1="46774" y1="17125" x2="54839" y2="42508"/>
                        <a14:foregroundMark x1="50968" y1="40061" x2="49032" y2="44343"/>
                        <a14:foregroundMark x1="51613" y1="40673" x2="48710" y2="44954"/>
                        <a14:foregroundMark x1="50000" y1="43731" x2="50323" y2="40061"/>
                        <a14:foregroundMark x1="52258" y1="42508" x2="50645" y2="40979"/>
                        <a14:foregroundMark x1="51935" y1="40061" x2="49677" y2="43119"/>
                        <a14:foregroundMark x1="35806" y1="11009" x2="36129" y2="9786"/>
                        <a14:backgroundMark x1="53226" y1="16208" x2="68710" y2="21407"/>
                        <a14:backgroundMark x1="70000" y1="21407" x2="83871" y2="45872"/>
                        <a14:backgroundMark x1="75484" y1="39755" x2="65806" y2="36391"/>
                        <a14:backgroundMark x1="64194" y1="41896" x2="65161" y2="73394"/>
                        <a14:backgroundMark x1="66452" y1="39755" x2="84516" y2="40979"/>
                        <a14:backgroundMark x1="49032" y1="46177" x2="65806" y2="51988"/>
                        <a14:backgroundMark x1="37097" y1="26606" x2="40645" y2="25382"/>
                        <a14:backgroundMark x1="41613" y1="28135" x2="47742" y2="36391"/>
                        <a14:backgroundMark x1="26452" y1="52905" x2="76452" y2="68196"/>
                        <a14:backgroundMark x1="45806" y1="55046" x2="20323" y2="33333"/>
                        <a14:backgroundMark x1="47742" y1="52905" x2="27097" y2="13456"/>
                        <a14:backgroundMark x1="22581" y1="16208" x2="7742" y2="78899"/>
                        <a14:backgroundMark x1="77419" y1="24771" x2="67419" y2="70642"/>
                        <a14:backgroundMark x1="36452" y1="24159" x2="32581" y2="21407"/>
                        <a14:backgroundMark x1="31935" y1="11927" x2="30645" y2="18349"/>
                        <a14:backgroundMark x1="39032" y1="9174" x2="39355" y2="9480"/>
                        <a14:backgroundMark x1="49355" y1="11009" x2="53226" y2="1253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94" y="2673368"/>
            <a:ext cx="190980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710" y1="45872" x2="69032" y2="65749"/>
                        <a14:foregroundMark x1="36129" y1="42813" x2="39355" y2="45260"/>
                        <a14:foregroundMark x1="33871" y1="41590" x2="37419" y2="44648"/>
                        <a14:foregroundMark x1="33548" y1="45260" x2="36129" y2="44954"/>
                        <a14:foregroundMark x1="40000" y1="41284" x2="40323" y2="44037"/>
                        <a14:foregroundMark x1="38065" y1="40367" x2="43226" y2="44037"/>
                        <a14:foregroundMark x1="42903" y1="43425" x2="44194" y2="46789"/>
                        <a14:foregroundMark x1="42581" y1="44343" x2="36774" y2="40367"/>
                        <a14:backgroundMark x1="22581" y1="11927" x2="95161" y2="67584"/>
                        <a14:backgroundMark x1="20968" y1="18960" x2="35161" y2="91131"/>
                        <a14:backgroundMark x1="36774" y1="23853" x2="12581" y2="71865"/>
                        <a14:backgroundMark x1="40323" y1="14985" x2="99032" y2="52905"/>
                        <a14:backgroundMark x1="22903" y1="33333" x2="82581" y2="63303"/>
                        <a14:backgroundMark x1="70968" y1="19878" x2="85484" y2="42508"/>
                        <a14:backgroundMark x1="28710" y1="22630" x2="2903" y2="69725"/>
                        <a14:backgroundMark x1="27419" y1="52905" x2="61935" y2="71865"/>
                        <a14:backgroundMark x1="65484" y1="35168" x2="81613" y2="51376"/>
                        <a14:backgroundMark x1="67742" y1="75229" x2="48387" y2="58716"/>
                        <a14:backgroundMark x1="56774" y1="64220" x2="68387" y2="72477"/>
                        <a14:backgroundMark x1="71290" y1="34862" x2="42581" y2="10398"/>
                        <a14:backgroundMark x1="29677" y1="48930" x2="47742" y2="58104"/>
                        <a14:backgroundMark x1="57419" y1="64832" x2="66452" y2="68502"/>
                        <a14:backgroundMark x1="69355" y1="59021" x2="74516" y2="70031"/>
                        <a14:backgroundMark x1="31613" y1="41284" x2="33226" y2="50459"/>
                        <a14:backgroundMark x1="48065" y1="60245" x2="58065" y2="61774"/>
                        <a14:backgroundMark x1="55484" y1="61774" x2="40323" y2="55046"/>
                        <a14:backgroundMark x1="64194" y1="66972" x2="70645" y2="79511"/>
                        <a14:backgroundMark x1="73226" y1="72477" x2="56129" y2="67278"/>
                        <a14:backgroundMark x1="43226" y1="55963" x2="35806" y2="46789"/>
                        <a14:backgroundMark x1="32903" y1="32110" x2="77097" y2="50459"/>
                        <a14:backgroundMark x1="66452" y1="38532" x2="31613" y2="14679"/>
                        <a14:backgroundMark x1="56774" y1="50459" x2="68710" y2="59327"/>
                        <a14:backgroundMark x1="66129" y1="67278" x2="60645" y2="62691"/>
                        <a14:backgroundMark x1="33871" y1="44037" x2="37097" y2="40061"/>
                        <a14:backgroundMark x1="35484" y1="41284" x2="32903" y2="43731"/>
                        <a14:backgroundMark x1="34194" y1="41896" x2="32903" y2="40061"/>
                        <a14:backgroundMark x1="35161" y1="40673" x2="32581" y2="43119"/>
                        <a14:backgroundMark x1="33548" y1="44648" x2="35806" y2="46177"/>
                        <a14:backgroundMark x1="35161" y1="45566" x2="31613" y2="43119"/>
                        <a14:backgroundMark x1="35484" y1="44648" x2="32581" y2="45260"/>
                        <a14:backgroundMark x1="33871" y1="44954" x2="33871" y2="47401"/>
                        <a14:backgroundMark x1="35161" y1="43119" x2="40000" y2="39144"/>
                        <a14:backgroundMark x1="41613" y1="41896" x2="35161" y2="37615"/>
                        <a14:backgroundMark x1="36452" y1="40367" x2="32581" y2="42202"/>
                        <a14:backgroundMark x1="36452" y1="40673" x2="42903" y2="40673"/>
                        <a14:backgroundMark x1="40968" y1="41896" x2="36129" y2="39144"/>
                        <a14:backgroundMark x1="35484" y1="38532" x2="33226" y2="48318"/>
                        <a14:backgroundMark x1="33226" y1="47706" x2="32903" y2="43731"/>
                        <a14:backgroundMark x1="34194" y1="46789" x2="32258" y2="4403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3368"/>
            <a:ext cx="190980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66" t="46397" r="38182" b="41549"/>
          <a:stretch/>
        </p:blipFill>
        <p:spPr bwMode="auto">
          <a:xfrm>
            <a:off x="3429000" y="3544907"/>
            <a:ext cx="894080" cy="2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53" t="3438" r="38528" b="85207"/>
          <a:stretch/>
        </p:blipFill>
        <p:spPr bwMode="auto">
          <a:xfrm>
            <a:off x="3368463" y="2630506"/>
            <a:ext cx="954438" cy="24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66" t="60596" r="38528" b="25205"/>
          <a:stretch/>
        </p:blipFill>
        <p:spPr bwMode="auto">
          <a:xfrm>
            <a:off x="3429000" y="3849706"/>
            <a:ext cx="878840" cy="30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1" t="36144" r="34189" b="14606"/>
          <a:stretch/>
        </p:blipFill>
        <p:spPr bwMode="auto">
          <a:xfrm>
            <a:off x="6641321" y="1600200"/>
            <a:ext cx="2050663" cy="184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כותרת 1"/>
          <p:cNvSpPr>
            <a:spLocks noGrp="1"/>
          </p:cNvSpPr>
          <p:nvPr>
            <p:ph type="title"/>
          </p:nvPr>
        </p:nvSpPr>
        <p:spPr>
          <a:xfrm>
            <a:off x="-762000" y="152400"/>
            <a:ext cx="8229600" cy="1143000"/>
          </a:xfrm>
        </p:spPr>
        <p:txBody>
          <a:bodyPr vert="horz" lIns="91423" tIns="45712" rIns="91423" bIns="45712" rtlCol="1"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Our Raw Data</a:t>
            </a:r>
            <a:endParaRPr lang="he-IL" dirty="0">
              <a:solidFill>
                <a:srgbClr val="002060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2"/>
          <a:stretch/>
        </p:blipFill>
        <p:spPr bwMode="auto">
          <a:xfrm>
            <a:off x="6248400" y="381000"/>
            <a:ext cx="2819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מחבר ישר 26"/>
          <p:cNvCxnSpPr/>
          <p:nvPr/>
        </p:nvCxnSpPr>
        <p:spPr>
          <a:xfrm>
            <a:off x="6248400" y="152400"/>
            <a:ext cx="0" cy="364931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07945" y="2590799"/>
            <a:ext cx="4572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9478" y="3526748"/>
            <a:ext cx="4572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/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07945" y="3858523"/>
            <a:ext cx="4572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68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צורה חופשית 7"/>
          <p:cNvSpPr/>
          <p:nvPr/>
        </p:nvSpPr>
        <p:spPr>
          <a:xfrm>
            <a:off x="-76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Raw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1811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0" name="צורה חופשית 9"/>
          <p:cNvSpPr/>
          <p:nvPr/>
        </p:nvSpPr>
        <p:spPr>
          <a:xfrm>
            <a:off x="15240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535995"/>
              <a:satOff val="-3727"/>
              <a:lumOff val="-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Preprocessing</a:t>
            </a:r>
            <a:endParaRPr lang="he-IL" sz="1300" dirty="0"/>
          </a:p>
        </p:txBody>
      </p:sp>
      <p:sp>
        <p:nvSpPr>
          <p:cNvPr id="11" name="צורה חופשית 10"/>
          <p:cNvSpPr/>
          <p:nvPr/>
        </p:nvSpPr>
        <p:spPr>
          <a:xfrm>
            <a:off x="27813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669994"/>
              <a:satOff val="-4659"/>
              <a:lumOff val="-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2" name="צורה חופשית 11"/>
          <p:cNvSpPr/>
          <p:nvPr/>
        </p:nvSpPr>
        <p:spPr>
          <a:xfrm>
            <a:off x="3124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071991"/>
              <a:satOff val="-7454"/>
              <a:lumOff val="-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Statistical </a:t>
            </a:r>
            <a:r>
              <a:rPr lang="en-US" sz="1300" dirty="0" smtClean="0"/>
              <a:t>Features </a:t>
            </a:r>
            <a:r>
              <a:rPr lang="en-US" sz="1300" dirty="0"/>
              <a:t>E</a:t>
            </a:r>
            <a:r>
              <a:rPr lang="en-US" sz="1300" dirty="0" smtClean="0"/>
              <a:t>xtraction</a:t>
            </a:r>
            <a:endParaRPr lang="he-IL" sz="1300" dirty="0"/>
          </a:p>
        </p:txBody>
      </p:sp>
      <p:sp>
        <p:nvSpPr>
          <p:cNvPr id="13" name="צורה חופשית 12"/>
          <p:cNvSpPr/>
          <p:nvPr/>
        </p:nvSpPr>
        <p:spPr>
          <a:xfrm>
            <a:off x="43815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1339988"/>
              <a:satOff val="-9317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4" name="צורה חופשית 13"/>
          <p:cNvSpPr/>
          <p:nvPr/>
        </p:nvSpPr>
        <p:spPr>
          <a:xfrm>
            <a:off x="4724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607986"/>
              <a:satOff val="-11180"/>
              <a:lumOff val="-1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Features </a:t>
            </a:r>
            <a:r>
              <a:rPr lang="en-US" sz="1300" dirty="0" smtClean="0"/>
              <a:t>Processing</a:t>
            </a:r>
            <a:endParaRPr lang="he-IL" sz="1300" dirty="0"/>
          </a:p>
        </p:txBody>
      </p:sp>
      <p:sp>
        <p:nvSpPr>
          <p:cNvPr id="15" name="צורה חופשית 14"/>
          <p:cNvSpPr/>
          <p:nvPr/>
        </p:nvSpPr>
        <p:spPr>
          <a:xfrm>
            <a:off x="59817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09983"/>
              <a:satOff val="-13976"/>
              <a:lumOff val="-1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6" name="צורה חופשית 15"/>
          <p:cNvSpPr/>
          <p:nvPr/>
        </p:nvSpPr>
        <p:spPr>
          <a:xfrm>
            <a:off x="63246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2143982"/>
              <a:satOff val="-14907"/>
              <a:lumOff val="-1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Classification</a:t>
            </a:r>
            <a:endParaRPr lang="he-IL" sz="1300" dirty="0"/>
          </a:p>
        </p:txBody>
      </p:sp>
      <p:sp>
        <p:nvSpPr>
          <p:cNvPr id="17" name="צורה חופשית 16"/>
          <p:cNvSpPr/>
          <p:nvPr/>
        </p:nvSpPr>
        <p:spPr>
          <a:xfrm>
            <a:off x="75819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CC99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8" name="צורה חופשית 17"/>
          <p:cNvSpPr/>
          <p:nvPr/>
        </p:nvSpPr>
        <p:spPr>
          <a:xfrm>
            <a:off x="79248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solidFill>
                  <a:schemeClr val="tx2"/>
                </a:solidFill>
              </a:rPr>
              <a:t>Classified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Overview Scheme Process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 smtClean="0">
                <a:solidFill>
                  <a:srgbClr val="002060"/>
                </a:solidFill>
              </a:rPr>
              <a:t>System </a:t>
            </a:r>
            <a:r>
              <a:rPr lang="en-US" sz="2700" dirty="0">
                <a:solidFill>
                  <a:srgbClr val="002060"/>
                </a:solidFill>
              </a:rPr>
              <a:t>Diagram</a:t>
            </a:r>
            <a:endParaRPr lang="he-IL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7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14" grpId="0" animBg="1"/>
      <p:bldP spid="16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צורה חופשית 7"/>
          <p:cNvSpPr/>
          <p:nvPr/>
        </p:nvSpPr>
        <p:spPr>
          <a:xfrm>
            <a:off x="-76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Raw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1811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1" name="צורה חופשית 10"/>
          <p:cNvSpPr/>
          <p:nvPr/>
        </p:nvSpPr>
        <p:spPr>
          <a:xfrm>
            <a:off x="27813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669994"/>
              <a:satOff val="-4659"/>
              <a:lumOff val="-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2" name="צורה חופשית 11"/>
          <p:cNvSpPr/>
          <p:nvPr/>
        </p:nvSpPr>
        <p:spPr>
          <a:xfrm>
            <a:off x="31242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071991"/>
              <a:satOff val="-7454"/>
              <a:lumOff val="-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Statistical Features Extraction</a:t>
            </a:r>
            <a:endParaRPr lang="he-IL" sz="1300" dirty="0"/>
          </a:p>
        </p:txBody>
      </p:sp>
      <p:sp>
        <p:nvSpPr>
          <p:cNvPr id="13" name="צורה חופשית 12"/>
          <p:cNvSpPr/>
          <p:nvPr/>
        </p:nvSpPr>
        <p:spPr>
          <a:xfrm>
            <a:off x="4381500" y="3439667"/>
            <a:ext cx="242316" cy="283464"/>
          </a:xfrm>
          <a:custGeom>
            <a:avLst/>
            <a:gdLst>
              <a:gd name="connsiteX0" fmla="*/ 0 w 242316"/>
              <a:gd name="connsiteY0" fmla="*/ 56693 h 283464"/>
              <a:gd name="connsiteX1" fmla="*/ 121158 w 242316"/>
              <a:gd name="connsiteY1" fmla="*/ 56693 h 283464"/>
              <a:gd name="connsiteX2" fmla="*/ 121158 w 242316"/>
              <a:gd name="connsiteY2" fmla="*/ 0 h 283464"/>
              <a:gd name="connsiteX3" fmla="*/ 242316 w 242316"/>
              <a:gd name="connsiteY3" fmla="*/ 141732 h 283464"/>
              <a:gd name="connsiteX4" fmla="*/ 121158 w 242316"/>
              <a:gd name="connsiteY4" fmla="*/ 283464 h 283464"/>
              <a:gd name="connsiteX5" fmla="*/ 121158 w 242316"/>
              <a:gd name="connsiteY5" fmla="*/ 226771 h 283464"/>
              <a:gd name="connsiteX6" fmla="*/ 0 w 242316"/>
              <a:gd name="connsiteY6" fmla="*/ 226771 h 283464"/>
              <a:gd name="connsiteX7" fmla="*/ 0 w 242316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6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6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1339988"/>
              <a:satOff val="-9317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2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4" name="צורה חופשית 13"/>
          <p:cNvSpPr/>
          <p:nvPr/>
        </p:nvSpPr>
        <p:spPr>
          <a:xfrm>
            <a:off x="47244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9E5ECE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1607986"/>
              <a:satOff val="-11180"/>
              <a:lumOff val="-1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Features Processing</a:t>
            </a:r>
            <a:endParaRPr lang="he-IL" sz="1300" dirty="0"/>
          </a:p>
        </p:txBody>
      </p:sp>
      <p:sp>
        <p:nvSpPr>
          <p:cNvPr id="15" name="צורה חופשית 14"/>
          <p:cNvSpPr/>
          <p:nvPr/>
        </p:nvSpPr>
        <p:spPr>
          <a:xfrm>
            <a:off x="59817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09983"/>
              <a:satOff val="-13976"/>
              <a:lumOff val="-1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6" name="צורה חופשית 15"/>
          <p:cNvSpPr/>
          <p:nvPr/>
        </p:nvSpPr>
        <p:spPr>
          <a:xfrm>
            <a:off x="63246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rgbClr val="FF66FF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2143982"/>
              <a:satOff val="-14907"/>
              <a:lumOff val="-1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Classification</a:t>
            </a:r>
            <a:endParaRPr lang="he-IL" sz="1300" dirty="0"/>
          </a:p>
        </p:txBody>
      </p:sp>
      <p:sp>
        <p:nvSpPr>
          <p:cNvPr id="17" name="צורה חופשית 16"/>
          <p:cNvSpPr/>
          <p:nvPr/>
        </p:nvSpPr>
        <p:spPr>
          <a:xfrm>
            <a:off x="7581901" y="3439667"/>
            <a:ext cx="242315" cy="283464"/>
          </a:xfrm>
          <a:custGeom>
            <a:avLst/>
            <a:gdLst>
              <a:gd name="connsiteX0" fmla="*/ 0 w 242315"/>
              <a:gd name="connsiteY0" fmla="*/ 56693 h 283464"/>
              <a:gd name="connsiteX1" fmla="*/ 121158 w 242315"/>
              <a:gd name="connsiteY1" fmla="*/ 56693 h 283464"/>
              <a:gd name="connsiteX2" fmla="*/ 121158 w 242315"/>
              <a:gd name="connsiteY2" fmla="*/ 0 h 283464"/>
              <a:gd name="connsiteX3" fmla="*/ 242315 w 242315"/>
              <a:gd name="connsiteY3" fmla="*/ 141732 h 283464"/>
              <a:gd name="connsiteX4" fmla="*/ 121158 w 242315"/>
              <a:gd name="connsiteY4" fmla="*/ 283464 h 283464"/>
              <a:gd name="connsiteX5" fmla="*/ 121158 w 242315"/>
              <a:gd name="connsiteY5" fmla="*/ 226771 h 283464"/>
              <a:gd name="connsiteX6" fmla="*/ 0 w 242315"/>
              <a:gd name="connsiteY6" fmla="*/ 226771 h 283464"/>
              <a:gd name="connsiteX7" fmla="*/ 0 w 242315"/>
              <a:gd name="connsiteY7" fmla="*/ 56693 h 28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315" h="283464">
                <a:moveTo>
                  <a:pt x="0" y="56693"/>
                </a:moveTo>
                <a:lnTo>
                  <a:pt x="121158" y="56693"/>
                </a:lnTo>
                <a:lnTo>
                  <a:pt x="121158" y="0"/>
                </a:lnTo>
                <a:lnTo>
                  <a:pt x="242315" y="141732"/>
                </a:lnTo>
                <a:lnTo>
                  <a:pt x="121158" y="283464"/>
                </a:lnTo>
                <a:lnTo>
                  <a:pt x="121158" y="226771"/>
                </a:lnTo>
                <a:lnTo>
                  <a:pt x="0" y="226771"/>
                </a:lnTo>
                <a:lnTo>
                  <a:pt x="0" y="56693"/>
                </a:lnTo>
                <a:close/>
              </a:path>
            </a:pathLst>
          </a:custGeom>
          <a:solidFill>
            <a:srgbClr val="CC99FF"/>
          </a:solidFill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682" rIns="72681" bIns="56682" numCol="1" spcCol="1270" anchor="ctr" anchorCtr="0">
            <a:noAutofit/>
          </a:bodyPr>
          <a:lstStyle/>
          <a:p>
            <a:pPr algn="ctr" defTabSz="488919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1100"/>
          </a:p>
        </p:txBody>
      </p:sp>
      <p:sp>
        <p:nvSpPr>
          <p:cNvPr id="18" name="צורה חופשית 17"/>
          <p:cNvSpPr/>
          <p:nvPr/>
        </p:nvSpPr>
        <p:spPr>
          <a:xfrm>
            <a:off x="79248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2679977"/>
              <a:satOff val="-18634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>
                <a:solidFill>
                  <a:schemeClr val="tx2"/>
                </a:solidFill>
              </a:rPr>
              <a:t>Classified Data</a:t>
            </a:r>
            <a:endParaRPr lang="he-IL" sz="1300" dirty="0">
              <a:solidFill>
                <a:schemeClr val="tx2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524000" y="3238500"/>
            <a:ext cx="1143000" cy="685800"/>
          </a:xfrm>
          <a:custGeom>
            <a:avLst/>
            <a:gdLst>
              <a:gd name="connsiteX0" fmla="*/ 0 w 1143000"/>
              <a:gd name="connsiteY0" fmla="*/ 68580 h 685800"/>
              <a:gd name="connsiteX1" fmla="*/ 68580 w 1143000"/>
              <a:gd name="connsiteY1" fmla="*/ 0 h 685800"/>
              <a:gd name="connsiteX2" fmla="*/ 1074420 w 1143000"/>
              <a:gd name="connsiteY2" fmla="*/ 0 h 685800"/>
              <a:gd name="connsiteX3" fmla="*/ 1143000 w 1143000"/>
              <a:gd name="connsiteY3" fmla="*/ 68580 h 685800"/>
              <a:gd name="connsiteX4" fmla="*/ 1143000 w 1143000"/>
              <a:gd name="connsiteY4" fmla="*/ 617220 h 685800"/>
              <a:gd name="connsiteX5" fmla="*/ 1074420 w 1143000"/>
              <a:gd name="connsiteY5" fmla="*/ 685800 h 685800"/>
              <a:gd name="connsiteX6" fmla="*/ 68580 w 1143000"/>
              <a:gd name="connsiteY6" fmla="*/ 685800 h 685800"/>
              <a:gd name="connsiteX7" fmla="*/ 0 w 1143000"/>
              <a:gd name="connsiteY7" fmla="*/ 617220 h 685800"/>
              <a:gd name="connsiteX8" fmla="*/ 0 w 1143000"/>
              <a:gd name="connsiteY8" fmla="*/ 6858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685800">
                <a:moveTo>
                  <a:pt x="0" y="68580"/>
                </a:moveTo>
                <a:cubicBezTo>
                  <a:pt x="0" y="30704"/>
                  <a:pt x="30704" y="0"/>
                  <a:pt x="68580" y="0"/>
                </a:cubicBezTo>
                <a:lnTo>
                  <a:pt x="1074420" y="0"/>
                </a:lnTo>
                <a:cubicBezTo>
                  <a:pt x="1112296" y="0"/>
                  <a:pt x="1143000" y="30704"/>
                  <a:pt x="1143000" y="68580"/>
                </a:cubicBezTo>
                <a:lnTo>
                  <a:pt x="1143000" y="617220"/>
                </a:lnTo>
                <a:cubicBezTo>
                  <a:pt x="1143000" y="655096"/>
                  <a:pt x="1112296" y="685800"/>
                  <a:pt x="1074420" y="685800"/>
                </a:cubicBezTo>
                <a:lnTo>
                  <a:pt x="68580" y="685800"/>
                </a:lnTo>
                <a:cubicBezTo>
                  <a:pt x="30704" y="685800"/>
                  <a:pt x="0" y="655096"/>
                  <a:pt x="0" y="617220"/>
                </a:cubicBezTo>
                <a:lnTo>
                  <a:pt x="0" y="685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535995"/>
              <a:satOff val="-3727"/>
              <a:lumOff val="-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603" tIns="69603" rIns="69603" bIns="69603" numCol="1" spcCol="1270" anchor="ctr" anchorCtr="0">
            <a:noAutofit/>
          </a:bodyPr>
          <a:lstStyle/>
          <a:p>
            <a:pPr algn="ctr" defTabSz="577813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Preprocessing</a:t>
            </a:r>
            <a:endParaRPr lang="he-IL" sz="1300" dirty="0"/>
          </a:p>
        </p:txBody>
      </p:sp>
      <p:sp>
        <p:nvSpPr>
          <p:cNvPr id="2" name="TextBox 1"/>
          <p:cNvSpPr txBox="1"/>
          <p:nvPr/>
        </p:nvSpPr>
        <p:spPr>
          <a:xfrm>
            <a:off x="1194816" y="4114801"/>
            <a:ext cx="3453384" cy="1754310"/>
          </a:xfrm>
          <a:prstGeom prst="rect">
            <a:avLst/>
          </a:prstGeom>
          <a:noFill/>
        </p:spPr>
        <p:txBody>
          <a:bodyPr wrap="square" lIns="91423" tIns="45712" rIns="91423" bIns="45712" rtlCol="1">
            <a:spAutoFit/>
          </a:bodyPr>
          <a:lstStyle/>
          <a:p>
            <a:pPr marL="285732" indent="-28573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BP filter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285732" indent="-28573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Down sampling.</a:t>
            </a:r>
          </a:p>
          <a:p>
            <a:pPr marL="285732" indent="-28573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Disqualify trials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electrodes.</a:t>
            </a:r>
          </a:p>
          <a:p>
            <a:endParaRPr lang="en-US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002060"/>
                </a:solidFill>
              </a:rPr>
              <a:t>32 electrodes</a:t>
            </a:r>
          </a:p>
          <a:p>
            <a:endParaRPr lang="he-IL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74" y="4070065"/>
            <a:ext cx="3002626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" descr="תוצאת תמונה עבור ‪10-20 electrode placement‬‏">
            <a:extLst>
              <a:ext uri="{FF2B5EF4-FFF2-40B4-BE49-F238E27FC236}">
                <a16:creationId xmlns:a16="http://schemas.microsoft.com/office/drawing/2014/main" xmlns="" id="{7DD7956A-D087-42E6-9CC5-EF57BA2565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79" y="4262037"/>
            <a:ext cx="2713355" cy="2171382"/>
          </a:xfrm>
          <a:prstGeom prst="rect">
            <a:avLst/>
          </a:prstGeom>
          <a:noFill/>
          <a:extLst/>
        </p:spPr>
      </p:pic>
      <p:grpSp>
        <p:nvGrpSpPr>
          <p:cNvPr id="23" name="קבוצה 22"/>
          <p:cNvGrpSpPr/>
          <p:nvPr/>
        </p:nvGrpSpPr>
        <p:grpSpPr>
          <a:xfrm>
            <a:off x="5592906" y="4747528"/>
            <a:ext cx="1444079" cy="1265952"/>
            <a:chOff x="0" y="0"/>
            <a:chExt cx="2827216" cy="2271346"/>
          </a:xfrm>
        </p:grpSpPr>
        <p:sp>
          <p:nvSpPr>
            <p:cNvPr id="24" name="אליפסה 23"/>
            <p:cNvSpPr/>
            <p:nvPr/>
          </p:nvSpPr>
          <p:spPr>
            <a:xfrm>
              <a:off x="1997613" y="61194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5" name="אליפסה 24"/>
            <p:cNvSpPr/>
            <p:nvPr/>
          </p:nvSpPr>
          <p:spPr>
            <a:xfrm>
              <a:off x="1997613" y="970671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6" name="אליפסה 25"/>
            <p:cNvSpPr/>
            <p:nvPr/>
          </p:nvSpPr>
          <p:spPr>
            <a:xfrm>
              <a:off x="2328204" y="1322363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7" name="אליפסה 26"/>
            <p:cNvSpPr/>
            <p:nvPr/>
          </p:nvSpPr>
          <p:spPr>
            <a:xfrm>
              <a:off x="1997613" y="1280160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8" name="אליפסה 27"/>
            <p:cNvSpPr/>
            <p:nvPr/>
          </p:nvSpPr>
          <p:spPr>
            <a:xfrm>
              <a:off x="1624819" y="1280160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9" name="אליפסה 28"/>
            <p:cNvSpPr/>
            <p:nvPr/>
          </p:nvSpPr>
          <p:spPr>
            <a:xfrm>
              <a:off x="1878037" y="161778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0" name="אליפסה 29"/>
            <p:cNvSpPr/>
            <p:nvPr/>
          </p:nvSpPr>
          <p:spPr>
            <a:xfrm>
              <a:off x="1793631" y="1927274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1" name="אליפסה 30"/>
            <p:cNvSpPr/>
            <p:nvPr/>
          </p:nvSpPr>
          <p:spPr>
            <a:xfrm>
              <a:off x="2166425" y="199761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2" name="אליפסה 31"/>
            <p:cNvSpPr/>
            <p:nvPr/>
          </p:nvSpPr>
          <p:spPr>
            <a:xfrm>
              <a:off x="1871004" y="274320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3" name="אליפסה 32"/>
            <p:cNvSpPr/>
            <p:nvPr/>
          </p:nvSpPr>
          <p:spPr>
            <a:xfrm>
              <a:off x="1259059" y="30245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4" name="אליפסה 33"/>
            <p:cNvSpPr/>
            <p:nvPr/>
          </p:nvSpPr>
          <p:spPr>
            <a:xfrm>
              <a:off x="1624819" y="62601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5" name="אליפסה 34"/>
            <p:cNvSpPr/>
            <p:nvPr/>
          </p:nvSpPr>
          <p:spPr>
            <a:xfrm>
              <a:off x="2497016" y="20398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6" name="אליפסה 35"/>
            <p:cNvSpPr/>
            <p:nvPr/>
          </p:nvSpPr>
          <p:spPr>
            <a:xfrm>
              <a:off x="2173459" y="26025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7" name="אליפסה 36"/>
            <p:cNvSpPr/>
            <p:nvPr/>
          </p:nvSpPr>
          <p:spPr>
            <a:xfrm>
              <a:off x="1793631" y="0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8" name="אליפסה 37"/>
            <p:cNvSpPr/>
            <p:nvPr/>
          </p:nvSpPr>
          <p:spPr>
            <a:xfrm>
              <a:off x="696351" y="0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39" name="אליפסה 38"/>
            <p:cNvSpPr/>
            <p:nvPr/>
          </p:nvSpPr>
          <p:spPr>
            <a:xfrm>
              <a:off x="21102" y="20398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0" name="אליפסה 39"/>
            <p:cNvSpPr/>
            <p:nvPr/>
          </p:nvSpPr>
          <p:spPr>
            <a:xfrm>
              <a:off x="949570" y="30245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1" name="אליפסה 40"/>
            <p:cNvSpPr/>
            <p:nvPr/>
          </p:nvSpPr>
          <p:spPr>
            <a:xfrm>
              <a:off x="640080" y="288388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2" name="אליפסה 41"/>
            <p:cNvSpPr/>
            <p:nvPr/>
          </p:nvSpPr>
          <p:spPr>
            <a:xfrm>
              <a:off x="1568548" y="30245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3" name="אליפסה 42"/>
            <p:cNvSpPr/>
            <p:nvPr/>
          </p:nvSpPr>
          <p:spPr>
            <a:xfrm>
              <a:off x="527539" y="62601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4" name="אליפסה 43"/>
            <p:cNvSpPr/>
            <p:nvPr/>
          </p:nvSpPr>
          <p:spPr>
            <a:xfrm>
              <a:off x="499404" y="970671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5" name="אליפסה 44"/>
            <p:cNvSpPr/>
            <p:nvPr/>
          </p:nvSpPr>
          <p:spPr>
            <a:xfrm>
              <a:off x="872197" y="956603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6" name="אליפסה 45"/>
            <p:cNvSpPr/>
            <p:nvPr/>
          </p:nvSpPr>
          <p:spPr>
            <a:xfrm>
              <a:off x="0" y="170922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7" name="אליפסה 46"/>
            <p:cNvSpPr/>
            <p:nvPr/>
          </p:nvSpPr>
          <p:spPr>
            <a:xfrm>
              <a:off x="886265" y="626012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8" name="אליפסה 47"/>
            <p:cNvSpPr/>
            <p:nvPr/>
          </p:nvSpPr>
          <p:spPr>
            <a:xfrm>
              <a:off x="879231" y="1273126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49" name="אליפסה 48"/>
            <p:cNvSpPr/>
            <p:nvPr/>
          </p:nvSpPr>
          <p:spPr>
            <a:xfrm>
              <a:off x="527539" y="1294228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50" name="אליפסה 49"/>
            <p:cNvSpPr/>
            <p:nvPr/>
          </p:nvSpPr>
          <p:spPr>
            <a:xfrm>
              <a:off x="154745" y="1308295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51" name="אליפסה 50"/>
            <p:cNvSpPr/>
            <p:nvPr/>
          </p:nvSpPr>
          <p:spPr>
            <a:xfrm>
              <a:off x="316524" y="1659988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52" name="אליפסה 51"/>
            <p:cNvSpPr/>
            <p:nvPr/>
          </p:nvSpPr>
          <p:spPr>
            <a:xfrm>
              <a:off x="2187527" y="1659988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53" name="אליפסה 52"/>
            <p:cNvSpPr/>
            <p:nvPr/>
          </p:nvSpPr>
          <p:spPr>
            <a:xfrm>
              <a:off x="710419" y="1927274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54" name="אליפסה 53"/>
            <p:cNvSpPr/>
            <p:nvPr/>
          </p:nvSpPr>
          <p:spPr>
            <a:xfrm>
              <a:off x="351693" y="2004646"/>
              <a:ext cx="330200" cy="266700"/>
            </a:xfrm>
            <a:prstGeom prst="ellipse">
              <a:avLst/>
            </a:prstGeom>
            <a:solidFill>
              <a:srgbClr val="FF99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Overview </a:t>
            </a:r>
            <a:r>
              <a:rPr lang="en-US" dirty="0" smtClean="0">
                <a:solidFill>
                  <a:srgbClr val="002060"/>
                </a:solidFill>
              </a:rPr>
              <a:t>Scheme Process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>
                <a:solidFill>
                  <a:srgbClr val="002060"/>
                </a:solidFill>
              </a:rPr>
              <a:t>System Diagram</a:t>
            </a:r>
            <a:endParaRPr lang="he-IL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62532</TotalTime>
  <Words>1450</Words>
  <Application>Microsoft Office PowerPoint</Application>
  <PresentationFormat>‫הצגה על המסך (4:3)</PresentationFormat>
  <Paragraphs>286</Paragraphs>
  <Slides>44</Slides>
  <Notes>20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44</vt:i4>
      </vt:variant>
    </vt:vector>
  </HeadingPairs>
  <TitlesOfParts>
    <vt:vector size="45" baseType="lpstr">
      <vt:lpstr>Office Theme</vt:lpstr>
      <vt:lpstr>Final Presentation  Estimating Brain Activation Patterns from EEG Data</vt:lpstr>
      <vt:lpstr>Outline</vt:lpstr>
      <vt:lpstr>Medical Background</vt:lpstr>
      <vt:lpstr>Objectives</vt:lpstr>
      <vt:lpstr>Our Raw Data</vt:lpstr>
      <vt:lpstr>Our Raw Data</vt:lpstr>
      <vt:lpstr>Our Raw Data</vt:lpstr>
      <vt:lpstr>Overview Scheme Process System Diagram</vt:lpstr>
      <vt:lpstr>Overview Scheme Process System Diagram</vt:lpstr>
      <vt:lpstr>Overview Scheme Process System Diagram</vt:lpstr>
      <vt:lpstr>Statistical Features Extraction</vt:lpstr>
      <vt:lpstr>Overview Scheme Process System Diagram</vt:lpstr>
      <vt:lpstr>Riemannian Geometry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Rotation Using PCA</vt:lpstr>
      <vt:lpstr>Rotation Using PCA</vt:lpstr>
      <vt:lpstr>Rotation Using PCA</vt:lpstr>
      <vt:lpstr>מצגת של PowerPoint</vt:lpstr>
      <vt:lpstr>מצגת של PowerPoint</vt:lpstr>
      <vt:lpstr>Overview Scheme Process System Diagram</vt:lpstr>
      <vt:lpstr>Classification Methods</vt:lpstr>
      <vt:lpstr>Overview Scheme Process System Diagram</vt:lpstr>
      <vt:lpstr>Single Shot EEG classification Results 3 Healthy subjects Stimulus 1,3,14</vt:lpstr>
      <vt:lpstr>Single Shot EEG classification Results 8 Healthy subjects Stimulus 1,3,11</vt:lpstr>
      <vt:lpstr>Linear SVM Classifier</vt:lpstr>
      <vt:lpstr>מצגת של PowerPoint</vt:lpstr>
      <vt:lpstr>מצגת של PowerPoint</vt:lpstr>
      <vt:lpstr>Linear SVM Classifier</vt:lpstr>
      <vt:lpstr>5 Sick Subjects  Stimulus 1,3,14</vt:lpstr>
      <vt:lpstr>Healthy Subjects vs Sick Subjects  2 Healthy subjects, 1 sick subject Stimulus 2,3,11</vt:lpstr>
      <vt:lpstr>Spatial Sub-Sampling </vt:lpstr>
      <vt:lpstr>Spatial Sub-Sampling  Results</vt:lpstr>
      <vt:lpstr>Spatial Sub-Sampling  Results</vt:lpstr>
      <vt:lpstr>Spatial Sub-Sampling  Results</vt:lpstr>
      <vt:lpstr>Conclusion</vt:lpstr>
      <vt:lpstr>Future Work</vt:lpstr>
      <vt:lpstr>מצגת של PowerPoint</vt:lpstr>
      <vt:lpstr>Subject S02, 3 Stimulus</vt:lpstr>
      <vt:lpstr>References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פיתוח אלגורית'ם לזיהוי אנשים בתמונות</dc:title>
  <dc:creator>Idan Burstein</dc:creator>
  <cp:lastModifiedBy>User</cp:lastModifiedBy>
  <cp:revision>981</cp:revision>
  <cp:lastPrinted>2017-12-19T11:18:19Z</cp:lastPrinted>
  <dcterms:created xsi:type="dcterms:W3CDTF">2012-05-28T18:42:10Z</dcterms:created>
  <dcterms:modified xsi:type="dcterms:W3CDTF">2018-05-08T10:59:24Z</dcterms:modified>
</cp:coreProperties>
</file>